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79" r:id="rId2"/>
    <p:sldId id="444" r:id="rId3"/>
    <p:sldId id="434" r:id="rId4"/>
    <p:sldId id="436" r:id="rId5"/>
    <p:sldId id="437" r:id="rId6"/>
    <p:sldId id="438" r:id="rId7"/>
    <p:sldId id="441" r:id="rId8"/>
    <p:sldId id="442" r:id="rId9"/>
    <p:sldId id="445" r:id="rId10"/>
    <p:sldId id="446" r:id="rId11"/>
    <p:sldId id="328" r:id="rId12"/>
    <p:sldId id="447" r:id="rId13"/>
    <p:sldId id="448" r:id="rId14"/>
    <p:sldId id="317" r:id="rId15"/>
    <p:sldId id="450" r:id="rId16"/>
    <p:sldId id="451" r:id="rId17"/>
    <p:sldId id="313" r:id="rId18"/>
    <p:sldId id="458" r:id="rId19"/>
    <p:sldId id="459" r:id="rId20"/>
    <p:sldId id="461" r:id="rId21"/>
    <p:sldId id="310" r:id="rId22"/>
    <p:sldId id="309" r:id="rId23"/>
    <p:sldId id="330" r:id="rId24"/>
    <p:sldId id="314" r:id="rId25"/>
    <p:sldId id="311" r:id="rId26"/>
    <p:sldId id="471" r:id="rId27"/>
    <p:sldId id="312" r:id="rId28"/>
    <p:sldId id="272" r:id="rId29"/>
    <p:sldId id="293" r:id="rId30"/>
    <p:sldId id="408" r:id="rId31"/>
    <p:sldId id="420" r:id="rId32"/>
    <p:sldId id="469" r:id="rId33"/>
    <p:sldId id="430" r:id="rId34"/>
    <p:sldId id="462" r:id="rId35"/>
    <p:sldId id="464" r:id="rId36"/>
    <p:sldId id="463" r:id="rId37"/>
    <p:sldId id="467" r:id="rId38"/>
    <p:sldId id="466" r:id="rId39"/>
    <p:sldId id="456" r:id="rId40"/>
    <p:sldId id="457" r:id="rId41"/>
    <p:sldId id="426" r:id="rId42"/>
    <p:sldId id="427" r:id="rId43"/>
    <p:sldId id="428" r:id="rId44"/>
    <p:sldId id="431" r:id="rId45"/>
    <p:sldId id="443"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480" y="-7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19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DE1C0B-4F26-4009-B64B-78FB3959C2BA}" type="datetimeFigureOut">
              <a:rPr lang="en-US" smtClean="0"/>
              <a:pPr/>
              <a:t>4/7/2011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719CF-5233-465F-AB99-38083E3D39A8}" type="slidenum">
              <a:rPr lang="en-US" smtClean="0"/>
              <a:pPr/>
              <a:t>‹#›</a:t>
            </a:fld>
            <a:endParaRPr lang="en-US"/>
          </a:p>
        </p:txBody>
      </p:sp>
    </p:spTree>
    <p:extLst>
      <p:ext uri="{BB962C8B-B14F-4D97-AF65-F5344CB8AC3E}">
        <p14:creationId xmlns:p14="http://schemas.microsoft.com/office/powerpoint/2010/main" xmlns="" val="1266283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D3B3A2F-82B0-4302-AEBF-9ABFF73347BD}" type="slidenum">
              <a:rPr lang="en-US"/>
              <a:pPr/>
              <a:t>9</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r>
              <a:rPr lang="en-US"/>
              <a:t>Teaching point</a:t>
            </a:r>
          </a:p>
          <a:p>
            <a:r>
              <a:rPr lang="en-US"/>
              <a:t>Most don’t know how small a thermal is</a:t>
            </a:r>
          </a:p>
          <a:p>
            <a:r>
              <a:rPr lang="en-US"/>
              <a:t>Instructor pretends he’s a vario</a:t>
            </a:r>
          </a:p>
          <a:p>
            <a:r>
              <a:rPr lang="en-US"/>
              <a:t>Goes “beep, beep, beep” like an audio in lift for 10 seconds, which is a long time, class starts to laugh</a:t>
            </a:r>
          </a:p>
          <a:p>
            <a:endParaRPr lang="en-US"/>
          </a:p>
          <a:p>
            <a:r>
              <a:rPr lang="en-US"/>
              <a:t>Lesson? – see, thermals aren’t that big – they’re little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AC76413-CF65-4BBF-8595-A2A3CA98E116}" type="slidenum">
              <a:rPr lang="en-US"/>
              <a:pPr/>
              <a:t>41</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dirty="0"/>
              <a:t>Go through the slide</a:t>
            </a:r>
          </a:p>
          <a:p>
            <a:r>
              <a:rPr lang="en-US" dirty="0"/>
              <a:t>	Particular emphasis on speed/bank angle</a:t>
            </a:r>
          </a:p>
          <a:p>
            <a:r>
              <a:rPr lang="en-US" dirty="0"/>
              <a:t>	LOOK UP – amazing number of pilots do not look where it would be most advantageous to look in a thermal – straight up – that’s where cloud and wisp development will tell you a lot</a:t>
            </a:r>
          </a:p>
          <a:p>
            <a:r>
              <a:rPr lang="en-US" dirty="0"/>
              <a:t>	</a:t>
            </a:r>
          </a:p>
          <a:p>
            <a:r>
              <a:rPr lang="en-US" dirty="0"/>
              <a:t>	</a:t>
            </a:r>
            <a:r>
              <a:rPr lang="en-US" dirty="0" err="1"/>
              <a:t>Thermalling</a:t>
            </a:r>
            <a:r>
              <a:rPr lang="en-US" dirty="0"/>
              <a:t> is hard work – don’t distract yourself with radio calls, map reading, pee bags and the like</a:t>
            </a:r>
          </a:p>
          <a:p>
            <a:r>
              <a:rPr lang="en-US" dirty="0"/>
              <a:t>	Justin Wills quote “If you can make a radio call and thermal at the same time, you haven’t optimized the thermal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5D4A72F-7093-462D-9EF7-D73A5F7D3903}" type="slidenum">
              <a:rPr lang="en-US"/>
              <a:pPr/>
              <a:t>42</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t>Getting low is a fact of life</a:t>
            </a:r>
          </a:p>
          <a:p>
            <a:r>
              <a:rPr lang="en-US"/>
              <a:t>Prepare for it</a:t>
            </a:r>
          </a:p>
          <a:p>
            <a:r>
              <a:rPr lang="en-US"/>
              <a:t>Stay calm</a:t>
            </a:r>
          </a:p>
          <a:p>
            <a:r>
              <a:rPr lang="en-US"/>
              <a:t>Stay with lift and wait for it to grow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9987F59-F1B1-4FF0-972E-F7C8E8E0B70A}" type="slidenum">
              <a:rPr lang="en-US"/>
              <a:pPr/>
              <a:t>43</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r>
              <a:rPr lang="en-US"/>
              <a:t>Must have full command of the glider and practice makes perfect</a:t>
            </a:r>
          </a:p>
          <a:p>
            <a:endParaRPr lang="en-US"/>
          </a:p>
          <a:p>
            <a:r>
              <a:rPr lang="en-US"/>
              <a:t>Most glass gliders WILL spin, contrary to popular notions.  Try this in yours – well away from everyone – you’ll be surprised.  But then you’ll recognize and be able to avoid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C1A9E15-A254-45E5-B79B-9B05C04CD8D6}" type="slidenum">
              <a:rPr lang="en-US"/>
              <a:pPr/>
              <a:t>44</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t>Read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3AD06B4-3C3F-4A38-8ACE-BECB356C51EC}" type="slidenum">
              <a:rPr lang="en-US"/>
              <a:pPr/>
              <a:t>10</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dirty="0"/>
              <a:t>Teaching point</a:t>
            </a:r>
          </a:p>
          <a:p>
            <a:r>
              <a:rPr lang="en-US" dirty="0"/>
              <a:t>So, to stay in, must make circle little to match</a:t>
            </a:r>
          </a:p>
          <a:p>
            <a:r>
              <a:rPr lang="en-US" dirty="0"/>
              <a:t>Bank angle critical in doing so</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629E088-85A2-41BE-8506-6B7EAC273DB4}" type="slidenum">
              <a:rPr lang="en-US"/>
              <a:pPr/>
              <a:t>12</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t>Read the slide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B7452A4-ADFF-46CA-9459-CF0309FFA68B}" type="slidenum">
              <a:rPr lang="en-US">
                <a:solidFill>
                  <a:prstClr val="black"/>
                </a:solidFill>
              </a:rPr>
              <a:pPr/>
              <a:t>15</a:t>
            </a:fld>
            <a:endParaRPr lang="en-US">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Go through the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F090C17-EEF0-43A5-8929-B804D800313F}" type="slidenum">
              <a:rPr lang="en-US">
                <a:solidFill>
                  <a:prstClr val="black"/>
                </a:solidFill>
              </a:rPr>
              <a:pPr/>
              <a:t>16</a:t>
            </a:fld>
            <a:endParaRPr lang="en-US">
              <a:solidFill>
                <a:prstClr val="black"/>
              </a:solidFill>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t>Most experienced pilots do a mixture of this one</a:t>
            </a:r>
          </a:p>
          <a:p>
            <a:r>
              <a:rPr lang="en-US"/>
              <a:t>	When encountering lift</a:t>
            </a:r>
          </a:p>
          <a:p>
            <a:r>
              <a:rPr lang="en-US"/>
              <a:t>		rack into a turn</a:t>
            </a:r>
          </a:p>
          <a:p>
            <a:r>
              <a:rPr lang="en-US"/>
              <a:t>	When hitting the sink</a:t>
            </a:r>
          </a:p>
          <a:p>
            <a:r>
              <a:rPr lang="en-US"/>
              <a:t>		fly away from the sink</a:t>
            </a:r>
          </a:p>
          <a:p>
            <a:r>
              <a:rPr lang="en-US"/>
              <a:t>	Requires constant hypotheses about where the core is</a:t>
            </a:r>
          </a:p>
          <a:p>
            <a:r>
              <a:rPr 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1486FFD-EA57-4E1D-AA34-35798E1A8F87}" type="slidenum">
              <a:rPr lang="en-US"/>
              <a:pPr/>
              <a:t>19</a:t>
            </a:fld>
            <a:endParaRPr lang="en-US"/>
          </a:p>
        </p:txBody>
      </p:sp>
      <p:sp>
        <p:nvSpPr>
          <p:cNvPr id="71682" name="Rectangle 2"/>
          <p:cNvSpPr>
            <a:spLocks noGrp="1" noRot="1" noChangeAspect="1" noChangeArrowheads="1" noTextEdit="1"/>
          </p:cNvSpPr>
          <p:nvPr>
            <p:ph type="sldImg"/>
          </p:nvPr>
        </p:nvSpPr>
        <p:spPr>
          <a:xfrm>
            <a:off x="1144588" y="685800"/>
            <a:ext cx="4572000" cy="3429000"/>
          </a:xfrm>
          <a:ln/>
        </p:spPr>
      </p:sp>
      <p:sp>
        <p:nvSpPr>
          <p:cNvPr id="71683" name="Rectangle 3"/>
          <p:cNvSpPr>
            <a:spLocks noGrp="1" noChangeArrowheads="1"/>
          </p:cNvSpPr>
          <p:nvPr>
            <p:ph type="body" idx="1"/>
          </p:nvPr>
        </p:nvSpPr>
        <p:spPr>
          <a:xfrm>
            <a:off x="914400" y="4343400"/>
            <a:ext cx="5029200" cy="4114800"/>
          </a:xfrm>
        </p:spPr>
        <p:txBody>
          <a:bodyPr/>
          <a:lstStyle/>
          <a:p>
            <a:r>
              <a:rPr lang="en-US"/>
              <a:t>It’s actually easier to turn too late than this picture suggests since you may well encounter the thermal further to one side or the other but regardless of the actual trajectory, the time to turn is either on a good surge or immediately after the vario reaches its maximum.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DE35CC1B-96BE-43B5-9FAC-0EB1A5F574B8}" type="slidenum">
              <a:rPr lang="en-US"/>
              <a:pPr/>
              <a:t>20</a:t>
            </a:fld>
            <a:endParaRPr lang="en-US"/>
          </a:p>
        </p:txBody>
      </p:sp>
      <p:sp>
        <p:nvSpPr>
          <p:cNvPr id="75778" name="Rectangle 2"/>
          <p:cNvSpPr>
            <a:spLocks noGrp="1" noRot="1" noChangeAspect="1" noChangeArrowheads="1" noTextEdit="1"/>
          </p:cNvSpPr>
          <p:nvPr>
            <p:ph type="sldImg"/>
          </p:nvPr>
        </p:nvSpPr>
        <p:spPr>
          <a:xfrm>
            <a:off x="1144588" y="685800"/>
            <a:ext cx="4572000" cy="3429000"/>
          </a:xfrm>
          <a:ln/>
        </p:spPr>
      </p:sp>
      <p:sp>
        <p:nvSpPr>
          <p:cNvPr id="75779" name="Rectangle 3"/>
          <p:cNvSpPr>
            <a:spLocks noGrp="1" noChangeArrowheads="1"/>
          </p:cNvSpPr>
          <p:nvPr>
            <p:ph type="body" idx="1"/>
          </p:nvPr>
        </p:nvSpPr>
        <p:spPr>
          <a:xfrm>
            <a:off x="914400" y="4343400"/>
            <a:ext cx="5029200" cy="4114800"/>
          </a:xfrm>
        </p:spPr>
        <p:txBody>
          <a:bodyPr/>
          <a:lstStyle/>
          <a:p>
            <a:r>
              <a:rPr lang="en-US" i="1" dirty="0">
                <a:cs typeface="Times New Roman" pitchFamily="18" charset="0"/>
              </a:rPr>
              <a:t>The further the entry course line is from a diameter, the greater the cost of a wrong way turn.  There is little to be done about this however since we cannot know on approaching a thermal where the center is.</a:t>
            </a:r>
          </a:p>
          <a:p>
            <a:r>
              <a:rPr lang="en-US" dirty="0">
                <a:cs typeface="Times New Roman" pitchFamily="18" charset="0"/>
              </a:rPr>
              <a:t>A)    No need to worry -  both ways are wrong, and there is no way to distinguish.</a:t>
            </a:r>
          </a:p>
          <a:p>
            <a:r>
              <a:rPr lang="en-US" dirty="0">
                <a:cs typeface="Times New Roman" pitchFamily="18" charset="0"/>
              </a:rPr>
              <a:t>B)    Right turn is favored, but unless the right wing lifts prior to the turn, the pilot does not know this.</a:t>
            </a:r>
          </a:p>
          <a:p>
            <a:r>
              <a:rPr lang="en-US" dirty="0">
                <a:cs typeface="Times New Roman" pitchFamily="18" charset="0"/>
              </a:rPr>
              <a:t>C)    The sufficiently lucky or sufficiently skillful pilot can perfectly time the turn, get the direction right, and be centered almost immediately.  </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787EA56-71A3-4AD4-B0BC-C09608B96B11}" type="slidenum">
              <a:rPr lang="en-US"/>
              <a:pPr/>
              <a:t>30</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p:spPr>
        <p:txBody>
          <a:bodyPr/>
          <a:lstStyle/>
          <a:p>
            <a:r>
              <a:rPr lang="en-US">
                <a:cs typeface="Times New Roman" pitchFamily="18" charset="0"/>
              </a:rPr>
              <a:t>Everything good comes with a price tag attached.  The price we pay for T.E. compensation is gust sensitivity.  It is easy to see why this must be so:  Any gust which contains a component aligned with the relative wind (which is to say ALL gusts other than those which are either vertical or at right angles to the relative wind) will change suction on the T.E. probe.  A gust which with a component on the nose of the glider will increase suction and cause a positive deflection on the vario.  The converse is true for a gust with a component on the tail of the glider.  Neither effect is small, and both make it much harder to interpret the vario reading.  </a:t>
            </a:r>
          </a:p>
          <a:p>
            <a:endParaRPr lang="en-US">
              <a:cs typeface="Times New Roman" pitchFamily="18" charset="0"/>
            </a:endParaRPr>
          </a:p>
          <a:p>
            <a:r>
              <a:rPr lang="en-US">
                <a:cs typeface="Times New Roman" pitchFamily="18" charset="0"/>
              </a:rPr>
              <a:t>I will have more to say about gusts and the TE vario in my talk on instruments but for now will note that the “noise” of a gust is in fact signal, and that the TE variometer is doing exactly what is was designed to do – faithfully determining the total energy of the glider which does indeed increase when it encounters a (positive) gust.  To make matters worse the sensation (“kinesthetics” is the vogue word) of flying into a positive horizontal gust is indistinguishable from the sensation of flying into a vertical gust, or a thermal.</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C0877BA-A81C-45D8-B9EE-DEF291C609D3}" type="slidenum">
              <a:rPr lang="en-US"/>
              <a:pPr/>
              <a:t>33</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r>
              <a:rPr lang="en-US"/>
              <a:t>Thermal search</a:t>
            </a:r>
          </a:p>
          <a:p>
            <a:r>
              <a:rPr lang="en-US"/>
              <a:t>	Become a student of clouds</a:t>
            </a:r>
          </a:p>
          <a:p>
            <a:r>
              <a:rPr lang="en-US"/>
              <a:t>	Know cloud cycle from the ground before you take off, from climbing before you start your task, get mental image of start-middle-end of cloud development</a:t>
            </a:r>
          </a:p>
          <a:p>
            <a:r>
              <a:rPr lang="en-US"/>
              <a:t>	LOOK – pilots I ride with just don’t see as much as I think they should – lots of clues are missed</a:t>
            </a:r>
          </a:p>
          <a:p>
            <a:r>
              <a:rPr lang="en-US"/>
              <a:t>	Fly the heading you want to fly, fly straight lines, else the lift will push you around through sink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lvl1pPr>
              <a:defRPr>
                <a:solidFill>
                  <a:schemeClr val="accent1">
                    <a:lumMod val="75000"/>
                  </a:schemeClr>
                </a:solidFill>
                <a:latin typeface="Times New Roman" pitchFamily="18" charset="0"/>
                <a:cs typeface="Times New Roman" pitchFamily="18"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E67C19-F8B7-454F-B7EE-0F90C58F9952}"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E67C19-F8B7-454F-B7EE-0F90C58F9952}"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E67C19-F8B7-454F-B7EE-0F90C58F9952}"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lvl1pPr>
              <a:defRPr sz="3600">
                <a:solidFill>
                  <a:schemeClr val="bg1"/>
                </a:solidFill>
                <a:effectLst>
                  <a:outerShdw blurRad="50800" dist="38100" dir="2700000" algn="tl" rotWithShape="0">
                    <a:prstClr val="black">
                      <a:alpha val="40000"/>
                    </a:prstClr>
                  </a:outerShdw>
                </a:effectLst>
                <a:latin typeface="Times New Roman" pitchFamily="18" charset="0"/>
                <a:cs typeface="Times New Roman" pitchFamily="18" charset="0"/>
              </a:defRPr>
            </a:lvl1p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a:defRPr sz="2800">
                <a:latin typeface="Times New Roman" pitchFamily="18" charset="0"/>
                <a:cs typeface="Times New Roman" pitchFamily="18" charset="0"/>
              </a:defRPr>
            </a:lvl1pPr>
            <a:lvl2pPr>
              <a:defRPr sz="2400">
                <a:latin typeface="Times New Roman" pitchFamily="18" charset="0"/>
                <a:cs typeface="Times New Roman" pitchFamily="18" charset="0"/>
              </a:defRPr>
            </a:lvl2pPr>
            <a:lvl3pPr>
              <a:defRPr sz="2000">
                <a:latin typeface="Times New Roman" pitchFamily="18" charset="0"/>
                <a:cs typeface="Times New Roman" pitchFamily="18" charset="0"/>
              </a:defRPr>
            </a:lvl3pPr>
            <a:lvl4pPr>
              <a:defRPr sz="1800">
                <a:latin typeface="Times New Roman" pitchFamily="18" charset="0"/>
                <a:cs typeface="Times New Roman" pitchFamily="18" charset="0"/>
              </a:defRPr>
            </a:lvl4pPr>
            <a:lvl5pPr>
              <a:defRPr sz="1800">
                <a:latin typeface="Times New Roman" pitchFamily="18" charset="0"/>
                <a:cs typeface="Times New Roman"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E67C19-F8B7-454F-B7EE-0F90C58F9952}"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E67C19-F8B7-454F-B7EE-0F90C58F9952}" type="datetimeFigureOut">
              <a:rPr lang="en-US" smtClean="0"/>
              <a:pPr/>
              <a:t>4/7/2011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E67C19-F8B7-454F-B7EE-0F90C58F9952}"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E67C19-F8B7-454F-B7EE-0F90C58F9952}" type="datetimeFigureOut">
              <a:rPr lang="en-US" smtClean="0"/>
              <a:pPr/>
              <a:t>4/7/2011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E67C19-F8B7-454F-B7EE-0F90C58F9952}" type="datetimeFigureOut">
              <a:rPr lang="en-US" smtClean="0"/>
              <a:pPr/>
              <a:t>4/7/2011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67C19-F8B7-454F-B7EE-0F90C58F9952}" type="datetimeFigureOut">
              <a:rPr lang="en-US" smtClean="0"/>
              <a:pPr/>
              <a:t>4/7/2011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E67C19-F8B7-454F-B7EE-0F90C58F9952}"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E67C19-F8B7-454F-B7EE-0F90C58F9952}" type="datetimeFigureOut">
              <a:rPr lang="en-US" smtClean="0"/>
              <a:pPr/>
              <a:t>4/7/2011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8E651-8349-4CA2-B09D-B9A0A0D1DC0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67C19-F8B7-454F-B7EE-0F90C58F9952}" type="datetimeFigureOut">
              <a:rPr lang="en-US" smtClean="0"/>
              <a:pPr/>
              <a:t>4/7/2011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8E651-8349-4CA2-B09D-B9A0A0D1DC0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kern="1200">
          <a:solidFill>
            <a:schemeClr val="bg1"/>
          </a:solidFill>
          <a:effectLst>
            <a:outerShdw blurRad="50800" dist="38100" dir="2700000" algn="tl" rotWithShape="0">
              <a:prstClr val="black">
                <a:alpha val="40000"/>
              </a:prstClr>
            </a:outerShdw>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w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My Dropbox\Photos\Hungary\Official\3_Competition_Time_316.jpg"/>
          <p:cNvPicPr>
            <a:picLocks noChangeAspect="1" noChangeArrowheads="1"/>
          </p:cNvPicPr>
          <p:nvPr/>
        </p:nvPicPr>
        <p:blipFill>
          <a:blip r:embed="rId2" cstate="print"/>
          <a:srcRect/>
          <a:stretch>
            <a:fillRect/>
          </a:stretch>
        </p:blipFill>
        <p:spPr bwMode="auto">
          <a:xfrm>
            <a:off x="1" y="-7507"/>
            <a:ext cx="9144000" cy="6865507"/>
          </a:xfrm>
          <a:prstGeom prst="rect">
            <a:avLst/>
          </a:prstGeom>
          <a:noFill/>
        </p:spPr>
      </p:pic>
      <p:sp>
        <p:nvSpPr>
          <p:cNvPr id="4" name="Title 3"/>
          <p:cNvSpPr>
            <a:spLocks noGrp="1"/>
          </p:cNvSpPr>
          <p:nvPr>
            <p:ph type="ctrTitle"/>
          </p:nvPr>
        </p:nvSpPr>
        <p:spPr>
          <a:xfrm>
            <a:off x="685800" y="1905000"/>
            <a:ext cx="7772400" cy="1470025"/>
          </a:xfrm>
        </p:spPr>
        <p:txBody>
          <a:bodyPr/>
          <a:lstStyle/>
          <a:p>
            <a:r>
              <a:rPr lang="en-US" sz="4400" dirty="0" smtClean="0">
                <a:solidFill>
                  <a:schemeClr val="bg1"/>
                </a:solidFill>
              </a:rPr>
              <a:t>Cross-Country for Beginners</a:t>
            </a:r>
            <a:br>
              <a:rPr lang="en-US" sz="4400" dirty="0" smtClean="0">
                <a:solidFill>
                  <a:schemeClr val="bg1"/>
                </a:solidFill>
              </a:rPr>
            </a:br>
            <a:r>
              <a:rPr lang="en-US" sz="3200" dirty="0" smtClean="0">
                <a:solidFill>
                  <a:schemeClr val="bg1"/>
                </a:solidFill>
              </a:rPr>
              <a:t>Part 3:  Climbing—the art of thermaling</a:t>
            </a:r>
            <a:endParaRPr lang="en-US" dirty="0">
              <a:solidFill>
                <a:schemeClr val="bg1"/>
              </a:solidFill>
            </a:endParaRPr>
          </a:p>
        </p:txBody>
      </p:sp>
      <p:sp>
        <p:nvSpPr>
          <p:cNvPr id="5" name="Subtitle 4"/>
          <p:cNvSpPr>
            <a:spLocks noGrp="1"/>
          </p:cNvSpPr>
          <p:nvPr>
            <p:ph type="subTitle" idx="1"/>
          </p:nvPr>
        </p:nvSpPr>
        <p:spPr>
          <a:xfrm>
            <a:off x="1371600" y="4800600"/>
            <a:ext cx="6400800" cy="990600"/>
          </a:xfrm>
        </p:spPr>
        <p:txBody>
          <a:bodyPr>
            <a:normAutofit/>
          </a:bodyPr>
          <a:lstStyle/>
          <a:p>
            <a:r>
              <a:rPr lang="en-US" sz="2400" dirty="0" smtClean="0">
                <a:solidFill>
                  <a:schemeClr val="bg1"/>
                </a:solidFill>
              </a:rPr>
              <a:t>Bill Elliott and Rand Baldwin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974282" y="1272332"/>
            <a:ext cx="6874318" cy="2385268"/>
          </a:xfrm>
          <a:prstGeom prst="rect">
            <a:avLst/>
          </a:prstGeom>
          <a:noFill/>
          <a:ln w="9525">
            <a:noFill/>
            <a:miter lim="800000"/>
            <a:headEnd/>
            <a:tailEnd/>
          </a:ln>
          <a:effectLst/>
        </p:spPr>
        <p:txBody>
          <a:bodyPr wrap="none">
            <a:spAutoFit/>
          </a:bodyPr>
          <a:lstStyle/>
          <a:p>
            <a:r>
              <a:rPr lang="en-US" sz="2400" b="1" dirty="0" smtClean="0"/>
              <a:t>How </a:t>
            </a:r>
            <a:r>
              <a:rPr lang="en-US" sz="2400" b="1" dirty="0"/>
              <a:t>big is the circle you fly?</a:t>
            </a:r>
          </a:p>
          <a:p>
            <a:pPr>
              <a:spcBef>
                <a:spcPts val="600"/>
              </a:spcBef>
            </a:pPr>
            <a:r>
              <a:rPr lang="en-US" sz="2400" b="1" dirty="0" smtClean="0"/>
              <a:t>In </a:t>
            </a:r>
            <a:r>
              <a:rPr lang="en-US" sz="2400" b="1" dirty="0"/>
              <a:t>a modern glass ship, at normal </a:t>
            </a:r>
            <a:r>
              <a:rPr lang="en-US" sz="2400" b="1" dirty="0" err="1" smtClean="0"/>
              <a:t>thermaling</a:t>
            </a:r>
            <a:r>
              <a:rPr lang="en-US" sz="2400" b="1" dirty="0" smtClean="0"/>
              <a:t> </a:t>
            </a:r>
            <a:r>
              <a:rPr lang="en-US" sz="2400" b="1" dirty="0"/>
              <a:t>speed:</a:t>
            </a:r>
          </a:p>
          <a:p>
            <a:r>
              <a:rPr lang="en-US" sz="2400" b="1" dirty="0"/>
              <a:t>	20 degrees of bank = </a:t>
            </a:r>
            <a:r>
              <a:rPr lang="en-US" sz="2400" b="1" dirty="0" smtClean="0"/>
              <a:t>~1000 </a:t>
            </a:r>
            <a:r>
              <a:rPr lang="en-US" sz="2400" b="1" dirty="0"/>
              <a:t>foot circles</a:t>
            </a:r>
          </a:p>
          <a:p>
            <a:r>
              <a:rPr lang="en-US" sz="2400" b="1" dirty="0"/>
              <a:t>	30 degrees = 600 foot circles</a:t>
            </a:r>
          </a:p>
          <a:p>
            <a:r>
              <a:rPr lang="en-US" sz="2400" b="1" dirty="0"/>
              <a:t>	45 degrees = 500 foot circles</a:t>
            </a:r>
          </a:p>
          <a:p>
            <a:r>
              <a:rPr lang="en-US" sz="2400" b="1" dirty="0"/>
              <a:t>	practical minimum = 450 foot </a:t>
            </a:r>
            <a:r>
              <a:rPr lang="en-US" sz="2400" b="1" dirty="0" smtClean="0"/>
              <a:t>circles</a:t>
            </a:r>
            <a:endParaRPr lang="en-US" sz="2400" b="1" dirty="0"/>
          </a:p>
        </p:txBody>
      </p:sp>
      <p:grpSp>
        <p:nvGrpSpPr>
          <p:cNvPr id="2" name="Group 1"/>
          <p:cNvGrpSpPr/>
          <p:nvPr/>
        </p:nvGrpSpPr>
        <p:grpSpPr>
          <a:xfrm>
            <a:off x="990600" y="3807860"/>
            <a:ext cx="6934200" cy="2821540"/>
            <a:chOff x="304800" y="3260559"/>
            <a:chExt cx="6934200" cy="2821540"/>
          </a:xfrm>
        </p:grpSpPr>
        <p:pic>
          <p:nvPicPr>
            <p:cNvPr id="5" name="Picture 4"/>
            <p:cNvPicPr>
              <a:picLocks noChangeAspect="1" noChangeArrowheads="1"/>
            </p:cNvPicPr>
            <p:nvPr/>
          </p:nvPicPr>
          <p:blipFill>
            <a:blip r:embed="rId3" cstate="print"/>
            <a:srcRect/>
            <a:stretch>
              <a:fillRect/>
            </a:stretch>
          </p:blipFill>
          <p:spPr bwMode="auto">
            <a:xfrm>
              <a:off x="304800" y="3260559"/>
              <a:ext cx="6934200" cy="2821540"/>
            </a:xfrm>
            <a:prstGeom prst="rect">
              <a:avLst/>
            </a:prstGeom>
            <a:noFill/>
            <a:ln w="9525">
              <a:noFill/>
              <a:miter lim="800000"/>
              <a:headEnd/>
              <a:tailEnd/>
            </a:ln>
          </p:spPr>
        </p:pic>
        <p:sp>
          <p:nvSpPr>
            <p:cNvPr id="4" name="TextBox 3"/>
            <p:cNvSpPr txBox="1"/>
            <p:nvPr/>
          </p:nvSpPr>
          <p:spPr>
            <a:xfrm>
              <a:off x="6324600" y="3294426"/>
              <a:ext cx="840999" cy="276999"/>
            </a:xfrm>
            <a:prstGeom prst="rect">
              <a:avLst/>
            </a:prstGeom>
            <a:noFill/>
          </p:spPr>
          <p:txBody>
            <a:bodyPr wrap="none" rtlCol="0">
              <a:spAutoFit/>
            </a:bodyPr>
            <a:lstStyle/>
            <a:p>
              <a:r>
                <a:rPr lang="en-US" sz="1200" dirty="0" smtClean="0"/>
                <a:t>BGD, p. 45</a:t>
              </a:r>
            </a:p>
          </p:txBody>
        </p:sp>
        <p:sp>
          <p:nvSpPr>
            <p:cNvPr id="6" name="TextBox 5"/>
            <p:cNvSpPr txBox="1"/>
            <p:nvPr/>
          </p:nvSpPr>
          <p:spPr>
            <a:xfrm>
              <a:off x="381000" y="3304401"/>
              <a:ext cx="2090188" cy="276999"/>
            </a:xfrm>
            <a:prstGeom prst="rect">
              <a:avLst/>
            </a:prstGeom>
            <a:noFill/>
          </p:spPr>
          <p:txBody>
            <a:bodyPr wrap="none" rtlCol="0">
              <a:spAutoFit/>
            </a:bodyPr>
            <a:lstStyle/>
            <a:p>
              <a:r>
                <a:rPr lang="en-US" sz="1200" b="1" dirty="0" smtClean="0">
                  <a:solidFill>
                    <a:srgbClr val="00B050"/>
                  </a:solidFill>
                </a:rPr>
                <a:t>Turning Radius (feet/seconds)</a:t>
              </a:r>
            </a:p>
          </p:txBody>
        </p:sp>
      </p:grpSp>
      <p:sp>
        <p:nvSpPr>
          <p:cNvPr id="3" name="Title 2"/>
          <p:cNvSpPr>
            <a:spLocks noGrp="1"/>
          </p:cNvSpPr>
          <p:nvPr>
            <p:ph type="title"/>
          </p:nvPr>
        </p:nvSpPr>
        <p:spPr>
          <a:xfrm>
            <a:off x="152400" y="0"/>
            <a:ext cx="8763000" cy="1143000"/>
          </a:xfrm>
        </p:spPr>
        <p:txBody>
          <a:bodyPr>
            <a:normAutofit fontScale="90000"/>
          </a:bodyPr>
          <a:lstStyle/>
          <a:p>
            <a:r>
              <a:rPr lang="en-US" b="1" dirty="0">
                <a:solidFill>
                  <a:schemeClr val="bg1"/>
                </a:solidFill>
              </a:rPr>
              <a:t>So, thermals are LITTLE</a:t>
            </a:r>
            <a:r>
              <a:rPr lang="en-US" b="1" dirty="0" smtClean="0">
                <a:solidFill>
                  <a:schemeClr val="bg1"/>
                </a:solidFill>
              </a:rPr>
              <a:t>!</a:t>
            </a:r>
            <a:r>
              <a:rPr lang="en-US" b="1" dirty="0">
                <a:solidFill>
                  <a:schemeClr val="bg1"/>
                </a:solidFill>
              </a:rPr>
              <a:t>	</a:t>
            </a:r>
            <a:r>
              <a:rPr lang="en-US" b="1" dirty="0" smtClean="0">
                <a:solidFill>
                  <a:schemeClr val="bg1"/>
                </a:solidFill>
              </a:rPr>
              <a:t/>
            </a:r>
            <a:br>
              <a:rPr lang="en-US" b="1" dirty="0" smtClean="0">
                <a:solidFill>
                  <a:schemeClr val="bg1"/>
                </a:solidFill>
              </a:rPr>
            </a:br>
            <a:r>
              <a:rPr lang="en-US" sz="3100" b="1" dirty="0" smtClean="0">
                <a:solidFill>
                  <a:schemeClr val="bg1"/>
                </a:solidFill>
              </a:rPr>
              <a:t>Especially </a:t>
            </a:r>
            <a:r>
              <a:rPr lang="en-US" sz="3100" b="1" dirty="0">
                <a:solidFill>
                  <a:schemeClr val="bg1"/>
                </a:solidFill>
              </a:rPr>
              <a:t>in the </a:t>
            </a:r>
            <a:r>
              <a:rPr lang="en-US" sz="3100" b="1" dirty="0" smtClean="0">
                <a:solidFill>
                  <a:schemeClr val="bg1"/>
                </a:solidFill>
              </a:rPr>
              <a:t>East—just </a:t>
            </a:r>
            <a:r>
              <a:rPr lang="en-US" sz="3100" b="1" dirty="0">
                <a:solidFill>
                  <a:schemeClr val="bg1"/>
                </a:solidFill>
              </a:rPr>
              <a:t>a few hundred feet </a:t>
            </a:r>
            <a:r>
              <a:rPr lang="en-US" sz="3100" b="1" dirty="0" smtClean="0">
                <a:solidFill>
                  <a:schemeClr val="bg1"/>
                </a:solidFill>
              </a:rPr>
              <a:t>across</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smtClean="0"/>
              <a:t>Optimal Turning Radius</a:t>
            </a:r>
            <a:endParaRPr lang="en-US" dirty="0"/>
          </a:p>
        </p:txBody>
      </p:sp>
      <p:grpSp>
        <p:nvGrpSpPr>
          <p:cNvPr id="28" name="Group 27"/>
          <p:cNvGrpSpPr/>
          <p:nvPr/>
        </p:nvGrpSpPr>
        <p:grpSpPr>
          <a:xfrm>
            <a:off x="228600" y="1676400"/>
            <a:ext cx="8731661" cy="4835430"/>
            <a:chOff x="990600" y="228600"/>
            <a:chExt cx="6477000" cy="3398166"/>
          </a:xfrm>
        </p:grpSpPr>
        <p:pic>
          <p:nvPicPr>
            <p:cNvPr id="29" name="Picture 2"/>
            <p:cNvPicPr>
              <a:picLocks noChangeAspect="1" noChangeArrowheads="1"/>
            </p:cNvPicPr>
            <p:nvPr/>
          </p:nvPicPr>
          <p:blipFill>
            <a:blip r:embed="rId2" cstate="print"/>
            <a:srcRect/>
            <a:stretch>
              <a:fillRect/>
            </a:stretch>
          </p:blipFill>
          <p:spPr bwMode="auto">
            <a:xfrm>
              <a:off x="990600" y="228600"/>
              <a:ext cx="6477000" cy="3398166"/>
            </a:xfrm>
            <a:prstGeom prst="rect">
              <a:avLst/>
            </a:prstGeom>
            <a:noFill/>
            <a:ln w="9525">
              <a:noFill/>
              <a:miter lim="800000"/>
              <a:headEnd/>
              <a:tailEnd/>
            </a:ln>
          </p:spPr>
        </p:pic>
        <p:sp>
          <p:nvSpPr>
            <p:cNvPr id="30" name="TextBox 29"/>
            <p:cNvSpPr txBox="1"/>
            <p:nvPr/>
          </p:nvSpPr>
          <p:spPr>
            <a:xfrm>
              <a:off x="6536800" y="3271739"/>
              <a:ext cx="840999" cy="276999"/>
            </a:xfrm>
            <a:prstGeom prst="rect">
              <a:avLst/>
            </a:prstGeom>
            <a:noFill/>
          </p:spPr>
          <p:txBody>
            <a:bodyPr wrap="none" rtlCol="0">
              <a:spAutoFit/>
            </a:bodyPr>
            <a:lstStyle/>
            <a:p>
              <a:r>
                <a:rPr lang="en-US" sz="1200" dirty="0" smtClean="0"/>
                <a:t>BGD, p. 45</a:t>
              </a:r>
            </a:p>
          </p:txBody>
        </p:sp>
      </p:grpSp>
      <p:sp>
        <p:nvSpPr>
          <p:cNvPr id="13" name="TextBox 12"/>
          <p:cNvSpPr txBox="1"/>
          <p:nvPr/>
        </p:nvSpPr>
        <p:spPr>
          <a:xfrm>
            <a:off x="6997124" y="3036785"/>
            <a:ext cx="288176" cy="461665"/>
          </a:xfrm>
          <a:prstGeom prst="rect">
            <a:avLst/>
          </a:prstGeom>
          <a:noFill/>
        </p:spPr>
        <p:txBody>
          <a:bodyPr wrap="square" rtlCol="0">
            <a:spAutoFit/>
          </a:bodyPr>
          <a:lstStyle/>
          <a:p>
            <a:r>
              <a:rPr lang="en-US" sz="2400" dirty="0" smtClean="0">
                <a:solidFill>
                  <a:srgbClr val="FF0000"/>
                </a:solidFill>
                <a:latin typeface="Calibri"/>
                <a:cs typeface="Calibri"/>
              </a:rPr>
              <a:t>•</a:t>
            </a:r>
            <a:endParaRPr lang="en-US" sz="2400" dirty="0">
              <a:solidFill>
                <a:srgbClr val="FF0000"/>
              </a:solidFill>
            </a:endParaRPr>
          </a:p>
        </p:txBody>
      </p:sp>
      <p:grpSp>
        <p:nvGrpSpPr>
          <p:cNvPr id="51212" name="Group 51211"/>
          <p:cNvGrpSpPr/>
          <p:nvPr/>
        </p:nvGrpSpPr>
        <p:grpSpPr>
          <a:xfrm>
            <a:off x="4121550" y="3501416"/>
            <a:ext cx="2584050" cy="841984"/>
            <a:chOff x="4121550" y="3501416"/>
            <a:chExt cx="2584050" cy="841984"/>
          </a:xfrm>
        </p:grpSpPr>
        <p:cxnSp>
          <p:nvCxnSpPr>
            <p:cNvPr id="19" name="Straight Arrow Connector 18"/>
            <p:cNvCxnSpPr/>
            <p:nvPr/>
          </p:nvCxnSpPr>
          <p:spPr>
            <a:xfrm flipV="1">
              <a:off x="4121550" y="3742782"/>
              <a:ext cx="937549" cy="2593"/>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59099" y="3501416"/>
              <a:ext cx="0" cy="268592"/>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211" name="Rectangle 51210"/>
            <p:cNvSpPr/>
            <p:nvPr/>
          </p:nvSpPr>
          <p:spPr>
            <a:xfrm>
              <a:off x="4343400" y="3866204"/>
              <a:ext cx="2362200" cy="47719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a:t>
              </a:r>
              <a:r>
                <a:rPr lang="en-US" sz="1600" b="1" dirty="0" smtClean="0"/>
                <a:t>mall increase in sink rate</a:t>
              </a:r>
            </a:p>
            <a:p>
              <a:pPr algn="ctr"/>
              <a:r>
                <a:rPr lang="en-US" sz="1600" b="1" dirty="0" smtClean="0"/>
                <a:t>Big increase in climb rate</a:t>
              </a:r>
              <a:endParaRPr lang="en-US" sz="1600" b="1" dirty="0"/>
            </a:p>
          </p:txBody>
        </p:sp>
      </p:grpSp>
      <p:grpSp>
        <p:nvGrpSpPr>
          <p:cNvPr id="51213" name="Group 51212"/>
          <p:cNvGrpSpPr/>
          <p:nvPr/>
        </p:nvGrpSpPr>
        <p:grpSpPr>
          <a:xfrm>
            <a:off x="3165675" y="3987801"/>
            <a:ext cx="3158925" cy="1960291"/>
            <a:chOff x="3165675" y="3987801"/>
            <a:chExt cx="3158925" cy="1960291"/>
          </a:xfrm>
        </p:grpSpPr>
        <p:cxnSp>
          <p:nvCxnSpPr>
            <p:cNvPr id="4" name="Straight Arrow Connector 3"/>
            <p:cNvCxnSpPr/>
            <p:nvPr/>
          </p:nvCxnSpPr>
          <p:spPr>
            <a:xfrm flipV="1">
              <a:off x="3165675" y="5916292"/>
              <a:ext cx="644325" cy="4158"/>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782913" y="3987801"/>
              <a:ext cx="0" cy="196029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962400" y="5486400"/>
              <a:ext cx="2362200" cy="40099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Huge increase in sink rate</a:t>
              </a:r>
              <a:endParaRPr lang="en-US" sz="1600" b="1" dirty="0"/>
            </a:p>
          </p:txBody>
        </p:sp>
      </p:grpSp>
      <p:sp>
        <p:nvSpPr>
          <p:cNvPr id="49" name="TextBox 48"/>
          <p:cNvSpPr txBox="1"/>
          <p:nvPr/>
        </p:nvSpPr>
        <p:spPr>
          <a:xfrm>
            <a:off x="4899378" y="3200474"/>
            <a:ext cx="288176" cy="461665"/>
          </a:xfrm>
          <a:prstGeom prst="rect">
            <a:avLst/>
          </a:prstGeom>
          <a:noFill/>
        </p:spPr>
        <p:txBody>
          <a:bodyPr wrap="square" rtlCol="0">
            <a:spAutoFit/>
          </a:bodyPr>
          <a:lstStyle/>
          <a:p>
            <a:r>
              <a:rPr lang="en-US" sz="2400" dirty="0" smtClean="0">
                <a:solidFill>
                  <a:srgbClr val="FF0000"/>
                </a:solidFill>
                <a:latin typeface="Calibri"/>
                <a:cs typeface="Calibri"/>
              </a:rPr>
              <a:t>•</a:t>
            </a:r>
            <a:endParaRPr lang="en-US" sz="2400" dirty="0">
              <a:solidFill>
                <a:srgbClr val="FF0000"/>
              </a:solidFill>
            </a:endParaRPr>
          </a:p>
        </p:txBody>
      </p:sp>
      <p:sp>
        <p:nvSpPr>
          <p:cNvPr id="50" name="TextBox 49"/>
          <p:cNvSpPr txBox="1"/>
          <p:nvPr/>
        </p:nvSpPr>
        <p:spPr>
          <a:xfrm>
            <a:off x="3928533" y="3503558"/>
            <a:ext cx="288176" cy="461665"/>
          </a:xfrm>
          <a:prstGeom prst="rect">
            <a:avLst/>
          </a:prstGeom>
          <a:noFill/>
        </p:spPr>
        <p:txBody>
          <a:bodyPr wrap="square" rtlCol="0">
            <a:spAutoFit/>
          </a:bodyPr>
          <a:lstStyle/>
          <a:p>
            <a:r>
              <a:rPr lang="en-US" sz="2400" dirty="0" smtClean="0">
                <a:solidFill>
                  <a:srgbClr val="FF0000"/>
                </a:solidFill>
                <a:latin typeface="Calibri"/>
                <a:cs typeface="Calibri"/>
              </a:rPr>
              <a:t>•</a:t>
            </a:r>
            <a:endParaRPr lang="en-US" sz="2400" dirty="0">
              <a:solidFill>
                <a:srgbClr val="FF0000"/>
              </a:solidFill>
            </a:endParaRPr>
          </a:p>
        </p:txBody>
      </p:sp>
      <p:sp>
        <p:nvSpPr>
          <p:cNvPr id="51" name="TextBox 50"/>
          <p:cNvSpPr txBox="1"/>
          <p:nvPr/>
        </p:nvSpPr>
        <p:spPr>
          <a:xfrm>
            <a:off x="2940753" y="5687957"/>
            <a:ext cx="288176" cy="461665"/>
          </a:xfrm>
          <a:prstGeom prst="rect">
            <a:avLst/>
          </a:prstGeom>
          <a:noFill/>
        </p:spPr>
        <p:txBody>
          <a:bodyPr wrap="square" rtlCol="0">
            <a:spAutoFit/>
          </a:bodyPr>
          <a:lstStyle/>
          <a:p>
            <a:r>
              <a:rPr lang="en-US" sz="2400" dirty="0" smtClean="0">
                <a:solidFill>
                  <a:srgbClr val="FF0000"/>
                </a:solidFill>
                <a:latin typeface="Calibri"/>
                <a:cs typeface="Calibri"/>
              </a:rPr>
              <a:t>•</a:t>
            </a:r>
            <a:endParaRPr lang="en-US" sz="2400" dirty="0">
              <a:solidFill>
                <a:srgbClr val="FF0000"/>
              </a:solidFill>
            </a:endParaRPr>
          </a:p>
        </p:txBody>
      </p:sp>
      <p:grpSp>
        <p:nvGrpSpPr>
          <p:cNvPr id="51216" name="Group 51215"/>
          <p:cNvGrpSpPr/>
          <p:nvPr/>
        </p:nvGrpSpPr>
        <p:grpSpPr>
          <a:xfrm>
            <a:off x="6901349" y="2057400"/>
            <a:ext cx="1328251" cy="750332"/>
            <a:chOff x="6901349" y="2057400"/>
            <a:chExt cx="1328251" cy="750332"/>
          </a:xfrm>
        </p:grpSpPr>
        <p:sp>
          <p:nvSpPr>
            <p:cNvPr id="51214" name="Oval 51213"/>
            <p:cNvSpPr/>
            <p:nvPr/>
          </p:nvSpPr>
          <p:spPr>
            <a:xfrm>
              <a:off x="6901349" y="2057400"/>
              <a:ext cx="56625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15" name="TextBox 51214"/>
            <p:cNvSpPr txBox="1"/>
            <p:nvPr/>
          </p:nvSpPr>
          <p:spPr>
            <a:xfrm>
              <a:off x="7372955" y="2438400"/>
              <a:ext cx="856645" cy="369332"/>
            </a:xfrm>
            <a:prstGeom prst="rect">
              <a:avLst/>
            </a:prstGeom>
            <a:noFill/>
          </p:spPr>
          <p:txBody>
            <a:bodyPr wrap="none" rtlCol="0">
              <a:spAutoFit/>
            </a:bodyPr>
            <a:lstStyle/>
            <a:p>
              <a:r>
                <a:rPr lang="en-US" dirty="0" smtClean="0">
                  <a:solidFill>
                    <a:srgbClr val="FF0000"/>
                  </a:solidFill>
                </a:rPr>
                <a:t>Too Big</a:t>
              </a:r>
              <a:endParaRPr lang="en-US" dirty="0">
                <a:solidFill>
                  <a:srgbClr val="FF0000"/>
                </a:solidFill>
              </a:endParaRPr>
            </a:p>
          </p:txBody>
        </p:sp>
      </p:grpSp>
      <p:grpSp>
        <p:nvGrpSpPr>
          <p:cNvPr id="55" name="Group 54"/>
          <p:cNvGrpSpPr/>
          <p:nvPr/>
        </p:nvGrpSpPr>
        <p:grpSpPr>
          <a:xfrm>
            <a:off x="4953000" y="2057400"/>
            <a:ext cx="1725795" cy="750332"/>
            <a:chOff x="6901349" y="2057400"/>
            <a:chExt cx="1725795" cy="750332"/>
          </a:xfrm>
        </p:grpSpPr>
        <p:sp>
          <p:nvSpPr>
            <p:cNvPr id="56" name="Oval 55"/>
            <p:cNvSpPr/>
            <p:nvPr/>
          </p:nvSpPr>
          <p:spPr>
            <a:xfrm>
              <a:off x="6901349" y="2057400"/>
              <a:ext cx="56625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372955" y="2438400"/>
              <a:ext cx="1254189" cy="369332"/>
            </a:xfrm>
            <a:prstGeom prst="rect">
              <a:avLst/>
            </a:prstGeom>
            <a:noFill/>
          </p:spPr>
          <p:txBody>
            <a:bodyPr wrap="none" rtlCol="0">
              <a:spAutoFit/>
            </a:bodyPr>
            <a:lstStyle/>
            <a:p>
              <a:r>
                <a:rPr lang="en-US" dirty="0" smtClean="0">
                  <a:solidFill>
                    <a:srgbClr val="FF0000"/>
                  </a:solidFill>
                </a:rPr>
                <a:t>Still Too Big</a:t>
              </a:r>
              <a:endParaRPr lang="en-US" dirty="0">
                <a:solidFill>
                  <a:srgbClr val="FF0000"/>
                </a:solidFill>
              </a:endParaRPr>
            </a:p>
          </p:txBody>
        </p:sp>
      </p:grpSp>
      <p:grpSp>
        <p:nvGrpSpPr>
          <p:cNvPr id="58" name="Group 57"/>
          <p:cNvGrpSpPr/>
          <p:nvPr/>
        </p:nvGrpSpPr>
        <p:grpSpPr>
          <a:xfrm>
            <a:off x="3684405" y="2057400"/>
            <a:ext cx="1239188" cy="750332"/>
            <a:chOff x="6901349" y="2057400"/>
            <a:chExt cx="1239188" cy="750332"/>
          </a:xfrm>
        </p:grpSpPr>
        <p:sp>
          <p:nvSpPr>
            <p:cNvPr id="59" name="Oval 58"/>
            <p:cNvSpPr/>
            <p:nvPr/>
          </p:nvSpPr>
          <p:spPr>
            <a:xfrm>
              <a:off x="6901349" y="2057400"/>
              <a:ext cx="56625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7372955" y="2438400"/>
              <a:ext cx="767582" cy="369332"/>
            </a:xfrm>
            <a:prstGeom prst="rect">
              <a:avLst/>
            </a:prstGeom>
            <a:noFill/>
          </p:spPr>
          <p:txBody>
            <a:bodyPr wrap="none" rtlCol="0">
              <a:spAutoFit/>
            </a:bodyPr>
            <a:lstStyle/>
            <a:p>
              <a:r>
                <a:rPr lang="en-US" dirty="0" smtClean="0">
                  <a:solidFill>
                    <a:srgbClr val="FF0000"/>
                  </a:solidFill>
                </a:rPr>
                <a:t>Better</a:t>
              </a:r>
              <a:endParaRPr lang="en-US" dirty="0">
                <a:solidFill>
                  <a:srgbClr val="FF0000"/>
                </a:solidFill>
              </a:endParaRPr>
            </a:p>
          </p:txBody>
        </p:sp>
      </p:grpSp>
      <p:sp>
        <p:nvSpPr>
          <p:cNvPr id="63" name="TextBox 62"/>
          <p:cNvSpPr txBox="1"/>
          <p:nvPr/>
        </p:nvSpPr>
        <p:spPr>
          <a:xfrm>
            <a:off x="3603978" y="3751913"/>
            <a:ext cx="288176" cy="461665"/>
          </a:xfrm>
          <a:prstGeom prst="rect">
            <a:avLst/>
          </a:prstGeom>
          <a:noFill/>
        </p:spPr>
        <p:txBody>
          <a:bodyPr wrap="square" rtlCol="0">
            <a:spAutoFit/>
          </a:bodyPr>
          <a:lstStyle/>
          <a:p>
            <a:r>
              <a:rPr lang="en-US" sz="2400" dirty="0" smtClean="0">
                <a:solidFill>
                  <a:srgbClr val="FF0000"/>
                </a:solidFill>
                <a:latin typeface="Calibri"/>
                <a:cs typeface="Calibri"/>
              </a:rPr>
              <a:t>•</a:t>
            </a:r>
            <a:endParaRPr lang="en-US" sz="2400" dirty="0">
              <a:solidFill>
                <a:srgbClr val="FF0000"/>
              </a:solidFill>
            </a:endParaRPr>
          </a:p>
        </p:txBody>
      </p:sp>
      <p:grpSp>
        <p:nvGrpSpPr>
          <p:cNvPr id="64" name="Group 63"/>
          <p:cNvGrpSpPr/>
          <p:nvPr/>
        </p:nvGrpSpPr>
        <p:grpSpPr>
          <a:xfrm>
            <a:off x="3200400" y="2057400"/>
            <a:ext cx="904415" cy="1143000"/>
            <a:chOff x="6692737" y="2057400"/>
            <a:chExt cx="904415" cy="1143000"/>
          </a:xfrm>
        </p:grpSpPr>
        <p:sp>
          <p:nvSpPr>
            <p:cNvPr id="65" name="Oval 64"/>
            <p:cNvSpPr/>
            <p:nvPr/>
          </p:nvSpPr>
          <p:spPr>
            <a:xfrm>
              <a:off x="6901349" y="2057400"/>
              <a:ext cx="56625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692737" y="2554069"/>
              <a:ext cx="904415" cy="646331"/>
            </a:xfrm>
            <a:prstGeom prst="rect">
              <a:avLst/>
            </a:prstGeom>
            <a:noFill/>
          </p:spPr>
          <p:txBody>
            <a:bodyPr wrap="none" rtlCol="0">
              <a:spAutoFit/>
            </a:bodyPr>
            <a:lstStyle/>
            <a:p>
              <a:pPr algn="ctr"/>
              <a:r>
                <a:rPr lang="en-US" dirty="0" smtClean="0">
                  <a:solidFill>
                    <a:srgbClr val="FF0000"/>
                  </a:solidFill>
                </a:rPr>
                <a:t>Best</a:t>
              </a:r>
            </a:p>
            <a:p>
              <a:pPr algn="ctr"/>
              <a:r>
                <a:rPr lang="en-US" dirty="0" smtClean="0">
                  <a:solidFill>
                    <a:srgbClr val="FF0000"/>
                  </a:solidFill>
                </a:rPr>
                <a:t>&lt; 500 </a:t>
              </a:r>
              <a:r>
                <a:rPr lang="en-US" dirty="0" err="1" smtClean="0">
                  <a:solidFill>
                    <a:srgbClr val="FF0000"/>
                  </a:solidFill>
                </a:rPr>
                <a:t>ft</a:t>
              </a:r>
              <a:endParaRPr lang="en-US" dirty="0">
                <a:solidFill>
                  <a:srgbClr val="FF0000"/>
                </a:solidFill>
              </a:endParaRPr>
            </a:p>
          </p:txBody>
        </p:sp>
      </p:grpSp>
      <p:grpSp>
        <p:nvGrpSpPr>
          <p:cNvPr id="67" name="Group 66"/>
          <p:cNvGrpSpPr/>
          <p:nvPr/>
        </p:nvGrpSpPr>
        <p:grpSpPr>
          <a:xfrm>
            <a:off x="1066800" y="2046490"/>
            <a:ext cx="2286000" cy="1603907"/>
            <a:chOff x="5148749" y="2057400"/>
            <a:chExt cx="2286000" cy="1603907"/>
          </a:xfrm>
        </p:grpSpPr>
        <p:sp>
          <p:nvSpPr>
            <p:cNvPr id="68" name="Oval 67"/>
            <p:cNvSpPr/>
            <p:nvPr/>
          </p:nvSpPr>
          <p:spPr>
            <a:xfrm>
              <a:off x="6868498" y="2057400"/>
              <a:ext cx="566251"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148749" y="2460978"/>
              <a:ext cx="1900264" cy="1200329"/>
            </a:xfrm>
            <a:prstGeom prst="rect">
              <a:avLst/>
            </a:prstGeom>
            <a:noFill/>
          </p:spPr>
          <p:txBody>
            <a:bodyPr wrap="none" rtlCol="0">
              <a:spAutoFit/>
            </a:bodyPr>
            <a:lstStyle/>
            <a:p>
              <a:r>
                <a:rPr lang="en-US" dirty="0" smtClean="0">
                  <a:solidFill>
                    <a:srgbClr val="FF0000"/>
                  </a:solidFill>
                </a:rPr>
                <a:t>Too little gain --</a:t>
              </a:r>
            </a:p>
            <a:p>
              <a:r>
                <a:rPr lang="en-US" dirty="0" smtClean="0">
                  <a:solidFill>
                    <a:srgbClr val="FF0000"/>
                  </a:solidFill>
                </a:rPr>
                <a:t>Increasingly more</a:t>
              </a:r>
            </a:p>
            <a:p>
              <a:r>
                <a:rPr lang="en-US" dirty="0" smtClean="0">
                  <a:solidFill>
                    <a:srgbClr val="FF0000"/>
                  </a:solidFill>
                </a:rPr>
                <a:t>difficult to control</a:t>
              </a:r>
            </a:p>
            <a:p>
              <a:r>
                <a:rPr lang="en-US" dirty="0">
                  <a:solidFill>
                    <a:srgbClr val="FF0000"/>
                  </a:solidFill>
                </a:rPr>
                <a:t>b</a:t>
              </a:r>
              <a:r>
                <a:rPr lang="en-US" dirty="0" smtClean="0">
                  <a:solidFill>
                    <a:srgbClr val="FF0000"/>
                  </a:solidFill>
                </a:rPr>
                <a:t>ank and speed.</a:t>
              </a:r>
              <a:endParaRPr lang="en-US" dirty="0">
                <a:solidFill>
                  <a:srgbClr val="FF0000"/>
                </a:solidFill>
              </a:endParaRPr>
            </a:p>
          </p:txBody>
        </p:sp>
      </p:grpSp>
      <p:sp>
        <p:nvSpPr>
          <p:cNvPr id="51219" name="TextBox 51218"/>
          <p:cNvSpPr txBox="1"/>
          <p:nvPr/>
        </p:nvSpPr>
        <p:spPr>
          <a:xfrm>
            <a:off x="76200" y="990600"/>
            <a:ext cx="913461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dirty="0" smtClean="0">
                <a:solidFill>
                  <a:schemeClr val="bg1"/>
                </a:solidFill>
              </a:rPr>
              <a:t>Optimum is about 40 to 45 degrees or 18 to 20 seconds – keep your speed up!</a:t>
            </a:r>
            <a:endParaRPr lang="en-US" sz="2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12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2"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51216"/>
                                        </p:tgtEl>
                                      </p:cBhvr>
                                    </p:animEffect>
                                    <p:set>
                                      <p:cBhvr>
                                        <p:cTn id="17" dur="1" fill="hold">
                                          <p:stCondLst>
                                            <p:cond delay="499"/>
                                          </p:stCondLst>
                                        </p:cTn>
                                        <p:tgtEl>
                                          <p:spTgt spid="51216"/>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childTnLst>
                                </p:cTn>
                              </p:par>
                              <p:par>
                                <p:cTn id="30" presetID="22" presetClass="entr" presetSubtype="1" fill="hold" nodeType="withEffect">
                                  <p:stCondLst>
                                    <p:cond delay="0"/>
                                  </p:stCondLst>
                                  <p:childTnLst>
                                    <p:set>
                                      <p:cBhvr>
                                        <p:cTn id="31" dur="1" fill="hold">
                                          <p:stCondLst>
                                            <p:cond delay="0"/>
                                          </p:stCondLst>
                                        </p:cTn>
                                        <p:tgtEl>
                                          <p:spTgt spid="51212"/>
                                        </p:tgtEl>
                                        <p:attrNameLst>
                                          <p:attrName>style.visibility</p:attrName>
                                        </p:attrNameLst>
                                      </p:cBhvr>
                                      <p:to>
                                        <p:strVal val="visible"/>
                                      </p:to>
                                    </p:set>
                                    <p:animEffect transition="in" filter="wipe(up)">
                                      <p:cBhvr>
                                        <p:cTn id="32" dur="500"/>
                                        <p:tgtEl>
                                          <p:spTgt spid="512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0"/>
                                        </p:tgtEl>
                                      </p:cBhvr>
                                    </p:animEffect>
                                    <p:set>
                                      <p:cBhvr>
                                        <p:cTn id="40" dur="1" fill="hold">
                                          <p:stCondLst>
                                            <p:cond delay="499"/>
                                          </p:stCondLst>
                                        </p:cTn>
                                        <p:tgtEl>
                                          <p:spTgt spid="5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58"/>
                                        </p:tgtEl>
                                      </p:cBhvr>
                                    </p:animEffect>
                                    <p:set>
                                      <p:cBhvr>
                                        <p:cTn id="46" dur="1" fill="hold">
                                          <p:stCondLst>
                                            <p:cond delay="499"/>
                                          </p:stCondLst>
                                        </p:cTn>
                                        <p:tgtEl>
                                          <p:spTgt spid="5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51212"/>
                                        </p:tgtEl>
                                      </p:cBhvr>
                                    </p:animEffect>
                                    <p:set>
                                      <p:cBhvr>
                                        <p:cTn id="49" dur="1" fill="hold">
                                          <p:stCondLst>
                                            <p:cond delay="499"/>
                                          </p:stCondLst>
                                        </p:cTn>
                                        <p:tgtEl>
                                          <p:spTgt spid="51212"/>
                                        </p:tgtEl>
                                        <p:attrNameLst>
                                          <p:attrName>style.visibility</p:attrName>
                                        </p:attrNameLst>
                                      </p:cBhvr>
                                      <p:to>
                                        <p:strVal val="hidden"/>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6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par>
                          <p:cTn id="60" fill="hold">
                            <p:stCondLst>
                              <p:cond delay="0"/>
                            </p:stCondLst>
                            <p:childTnLst>
                              <p:par>
                                <p:cTn id="61" presetID="22" presetClass="entr" presetSubtype="1" fill="hold" nodeType="afterEffect">
                                  <p:stCondLst>
                                    <p:cond delay="0"/>
                                  </p:stCondLst>
                                  <p:childTnLst>
                                    <p:set>
                                      <p:cBhvr>
                                        <p:cTn id="62" dur="1" fill="hold">
                                          <p:stCondLst>
                                            <p:cond delay="0"/>
                                          </p:stCondLst>
                                        </p:cTn>
                                        <p:tgtEl>
                                          <p:spTgt spid="51213"/>
                                        </p:tgtEl>
                                        <p:attrNameLst>
                                          <p:attrName>style.visibility</p:attrName>
                                        </p:attrNameLst>
                                      </p:cBhvr>
                                      <p:to>
                                        <p:strVal val="visible"/>
                                      </p:to>
                                    </p:set>
                                    <p:animEffect transition="in" filter="wipe(up)">
                                      <p:cBhvr>
                                        <p:cTn id="63" dur="500"/>
                                        <p:tgtEl>
                                          <p:spTgt spid="51213"/>
                                        </p:tgtEl>
                                      </p:cBhvr>
                                    </p:animEffec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51"/>
                                        </p:tgtEl>
                                      </p:cBhvr>
                                    </p:animEffect>
                                    <p:set>
                                      <p:cBhvr>
                                        <p:cTn id="71" dur="1" fill="hold">
                                          <p:stCondLst>
                                            <p:cond delay="499"/>
                                          </p:stCondLst>
                                        </p:cTn>
                                        <p:tgtEl>
                                          <p:spTgt spid="5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1213"/>
                                        </p:tgtEl>
                                      </p:cBhvr>
                                    </p:animEffect>
                                    <p:set>
                                      <p:cBhvr>
                                        <p:cTn id="74" dur="1" fill="hold">
                                          <p:stCondLst>
                                            <p:cond delay="499"/>
                                          </p:stCondLst>
                                        </p:cTn>
                                        <p:tgtEl>
                                          <p:spTgt spid="5121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67"/>
                                        </p:tgtEl>
                                      </p:cBhvr>
                                    </p:animEffect>
                                    <p:set>
                                      <p:cBhvr>
                                        <p:cTn id="77" dur="1" fill="hold">
                                          <p:stCondLst>
                                            <p:cond delay="499"/>
                                          </p:stCondLst>
                                        </p:cTn>
                                        <p:tgtEl>
                                          <p:spTgt spid="67"/>
                                        </p:tgtEl>
                                        <p:attrNameLst>
                                          <p:attrName>style.visibility</p:attrName>
                                        </p:attrNameLst>
                                      </p:cBhvr>
                                      <p:to>
                                        <p:strVal val="hidden"/>
                                      </p:to>
                                    </p:se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51219"/>
                                        </p:tgtEl>
                                        <p:attrNameLst>
                                          <p:attrName>style.visibility</p:attrName>
                                        </p:attrNameLst>
                                      </p:cBhvr>
                                      <p:to>
                                        <p:strVal val="visible"/>
                                      </p:to>
                                    </p:set>
                                    <p:anim calcmode="lin" valueType="num">
                                      <p:cBhvr>
                                        <p:cTn id="81" dur="500" fill="hold"/>
                                        <p:tgtEl>
                                          <p:spTgt spid="51219"/>
                                        </p:tgtEl>
                                        <p:attrNameLst>
                                          <p:attrName>ppt_w</p:attrName>
                                        </p:attrNameLst>
                                      </p:cBhvr>
                                      <p:tavLst>
                                        <p:tav tm="0">
                                          <p:val>
                                            <p:fltVal val="0"/>
                                          </p:val>
                                        </p:tav>
                                        <p:tav tm="100000">
                                          <p:val>
                                            <p:strVal val="#ppt_w"/>
                                          </p:val>
                                        </p:tav>
                                      </p:tavLst>
                                    </p:anim>
                                    <p:anim calcmode="lin" valueType="num">
                                      <p:cBhvr>
                                        <p:cTn id="82" dur="500" fill="hold"/>
                                        <p:tgtEl>
                                          <p:spTgt spid="51219"/>
                                        </p:tgtEl>
                                        <p:attrNameLst>
                                          <p:attrName>ppt_h</p:attrName>
                                        </p:attrNameLst>
                                      </p:cBhvr>
                                      <p:tavLst>
                                        <p:tav tm="0">
                                          <p:val>
                                            <p:fltVal val="0"/>
                                          </p:val>
                                        </p:tav>
                                        <p:tav tm="100000">
                                          <p:val>
                                            <p:strVal val="#ppt_h"/>
                                          </p:val>
                                        </p:tav>
                                      </p:tavLst>
                                    </p:anim>
                                    <p:animEffect transition="in" filter="fade">
                                      <p:cBhvr>
                                        <p:cTn id="83" dur="500"/>
                                        <p:tgtEl>
                                          <p:spTgt spid="51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2"/>
      <p:bldP spid="49" grpId="0"/>
      <p:bldP spid="49" grpId="1"/>
      <p:bldP spid="50" grpId="0"/>
      <p:bldP spid="50" grpId="1"/>
      <p:bldP spid="51" grpId="0"/>
      <p:bldP spid="51" grpId="1"/>
      <p:bldP spid="63" grpId="0"/>
      <p:bldP spid="512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blog.aopa.org/letsgoflying/wp-content/uploads/2009/02/7-20-2006-1-13-21-pm_0108a1.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
        <p:nvSpPr>
          <p:cNvPr id="8197" name="Text Box 5"/>
          <p:cNvSpPr txBox="1">
            <a:spLocks noChangeArrowheads="1"/>
          </p:cNvSpPr>
          <p:nvPr/>
        </p:nvSpPr>
        <p:spPr bwMode="auto">
          <a:xfrm>
            <a:off x="485422" y="1309511"/>
            <a:ext cx="8195734" cy="3893374"/>
          </a:xfrm>
          <a:prstGeom prst="rect">
            <a:avLst/>
          </a:prstGeom>
          <a:noFill/>
          <a:ln w="9525">
            <a:noFill/>
            <a:miter lim="800000"/>
            <a:headEnd/>
            <a:tailEnd/>
          </a:ln>
          <a:effectLst/>
        </p:spPr>
        <p:txBody>
          <a:bodyPr wrap="square">
            <a:spAutoFit/>
          </a:bodyPr>
          <a:lstStyle/>
          <a:p>
            <a:pPr marL="342900" indent="-342900">
              <a:buFontTx/>
              <a:buChar char="•"/>
            </a:pPr>
            <a:r>
              <a:rPr lang="en-US" sz="2000" b="1" dirty="0" smtClean="0">
                <a:solidFill>
                  <a:schemeClr val="bg1"/>
                </a:solidFill>
              </a:rPr>
              <a:t>Small </a:t>
            </a:r>
            <a:r>
              <a:rPr lang="en-US" sz="2000" b="1" dirty="0">
                <a:solidFill>
                  <a:schemeClr val="bg1"/>
                </a:solidFill>
              </a:rPr>
              <a:t>Bank Angle Variations change the size of the circle a lot</a:t>
            </a:r>
          </a:p>
          <a:p>
            <a:pPr marL="342900" indent="-342900">
              <a:spcBef>
                <a:spcPts val="1200"/>
              </a:spcBef>
              <a:buFontTx/>
              <a:buChar char="•"/>
            </a:pPr>
            <a:r>
              <a:rPr lang="en-US" sz="2000" b="1" dirty="0">
                <a:solidFill>
                  <a:schemeClr val="bg1"/>
                </a:solidFill>
              </a:rPr>
              <a:t>Small Speed Variations change the size of the circle a </a:t>
            </a:r>
            <a:r>
              <a:rPr lang="en-US" sz="2000" b="1" dirty="0" smtClean="0">
                <a:solidFill>
                  <a:schemeClr val="bg1"/>
                </a:solidFill>
              </a:rPr>
              <a:t>lot</a:t>
            </a:r>
            <a:endParaRPr lang="en-US" sz="2000" b="1" dirty="0">
              <a:solidFill>
                <a:schemeClr val="bg1"/>
              </a:solidFill>
            </a:endParaRPr>
          </a:p>
          <a:p>
            <a:pPr marL="342900" indent="-342900">
              <a:spcBef>
                <a:spcPts val="1200"/>
              </a:spcBef>
              <a:buFontTx/>
              <a:buChar char="•"/>
            </a:pPr>
            <a:r>
              <a:rPr lang="en-US" sz="2000" b="1" dirty="0">
                <a:solidFill>
                  <a:schemeClr val="bg1"/>
                </a:solidFill>
              </a:rPr>
              <a:t>At small bank angles, small bank changes move the circle a lot</a:t>
            </a:r>
          </a:p>
          <a:p>
            <a:pPr marL="342900" indent="-342900">
              <a:spcBef>
                <a:spcPts val="1200"/>
              </a:spcBef>
              <a:buFontTx/>
              <a:buChar char="•"/>
            </a:pPr>
            <a:r>
              <a:rPr lang="en-US" sz="2000" b="1" dirty="0">
                <a:solidFill>
                  <a:schemeClr val="bg1"/>
                </a:solidFill>
              </a:rPr>
              <a:t>At high </a:t>
            </a:r>
            <a:r>
              <a:rPr lang="en-US" sz="2000" b="1" dirty="0" smtClean="0">
                <a:solidFill>
                  <a:schemeClr val="bg1"/>
                </a:solidFill>
              </a:rPr>
              <a:t>bank angles</a:t>
            </a:r>
            <a:r>
              <a:rPr lang="en-US" sz="2000" b="1" dirty="0">
                <a:solidFill>
                  <a:schemeClr val="bg1"/>
                </a:solidFill>
              </a:rPr>
              <a:t>, </a:t>
            </a:r>
            <a:r>
              <a:rPr lang="en-US" sz="2000" b="1" dirty="0" smtClean="0">
                <a:solidFill>
                  <a:schemeClr val="bg1"/>
                </a:solidFill>
              </a:rPr>
              <a:t>large bank angle change needed to </a:t>
            </a:r>
            <a:r>
              <a:rPr lang="en-US" sz="2000" b="1" dirty="0">
                <a:solidFill>
                  <a:schemeClr val="bg1"/>
                </a:solidFill>
              </a:rPr>
              <a:t>move the circle </a:t>
            </a:r>
            <a:r>
              <a:rPr lang="en-US" sz="2000" b="1" dirty="0" smtClean="0">
                <a:solidFill>
                  <a:schemeClr val="bg1"/>
                </a:solidFill>
              </a:rPr>
              <a:t/>
            </a:r>
            <a:br>
              <a:rPr lang="en-US" sz="2000" b="1" dirty="0" smtClean="0">
                <a:solidFill>
                  <a:schemeClr val="bg1"/>
                </a:solidFill>
              </a:rPr>
            </a:br>
            <a:endParaRPr lang="en-US" dirty="0">
              <a:solidFill>
                <a:schemeClr val="bg1"/>
              </a:solidFill>
            </a:endParaRPr>
          </a:p>
          <a:p>
            <a:pPr marL="3211513" indent="-342900">
              <a:spcBef>
                <a:spcPts val="600"/>
              </a:spcBef>
            </a:pPr>
            <a:r>
              <a:rPr lang="en-US" sz="2400" b="1" dirty="0" smtClean="0">
                <a:solidFill>
                  <a:schemeClr val="bg1"/>
                </a:solidFill>
              </a:rPr>
              <a:t>Why </a:t>
            </a:r>
            <a:r>
              <a:rPr lang="en-US" sz="2400" b="1" dirty="0">
                <a:solidFill>
                  <a:schemeClr val="bg1"/>
                </a:solidFill>
              </a:rPr>
              <a:t>the heck is this important?</a:t>
            </a:r>
          </a:p>
          <a:p>
            <a:pPr marL="3260725" lvl="1" indent="-342900">
              <a:spcBef>
                <a:spcPts val="1200"/>
              </a:spcBef>
              <a:buFontTx/>
              <a:buChar char="•"/>
            </a:pPr>
            <a:r>
              <a:rPr lang="en-US" sz="2000" b="1" dirty="0" smtClean="0">
                <a:solidFill>
                  <a:schemeClr val="bg1"/>
                </a:solidFill>
              </a:rPr>
              <a:t>New </a:t>
            </a:r>
            <a:r>
              <a:rPr lang="en-US" sz="2000" b="1" dirty="0">
                <a:solidFill>
                  <a:schemeClr val="bg1"/>
                </a:solidFill>
              </a:rPr>
              <a:t>XC pilots tend to fly too flat a bank</a:t>
            </a:r>
          </a:p>
          <a:p>
            <a:pPr marL="3260725" lvl="1" indent="-342900">
              <a:spcBef>
                <a:spcPts val="1200"/>
              </a:spcBef>
              <a:buFontTx/>
              <a:buChar char="•"/>
            </a:pPr>
            <a:r>
              <a:rPr lang="en-US" sz="2000" b="1" dirty="0" smtClean="0">
                <a:solidFill>
                  <a:schemeClr val="bg1"/>
                </a:solidFill>
              </a:rPr>
              <a:t>And </a:t>
            </a:r>
            <a:r>
              <a:rPr lang="en-US" sz="2000" b="1" dirty="0">
                <a:solidFill>
                  <a:schemeClr val="bg1"/>
                </a:solidFill>
              </a:rPr>
              <a:t>let their bank angle wander</a:t>
            </a:r>
          </a:p>
          <a:p>
            <a:pPr marL="3260725" lvl="1" indent="-342900">
              <a:spcBef>
                <a:spcPts val="1200"/>
              </a:spcBef>
              <a:buFontTx/>
              <a:buChar char="•"/>
            </a:pPr>
            <a:r>
              <a:rPr lang="en-US" sz="2000" b="1" dirty="0" smtClean="0">
                <a:solidFill>
                  <a:schemeClr val="bg1"/>
                </a:solidFill>
              </a:rPr>
              <a:t>And </a:t>
            </a:r>
            <a:r>
              <a:rPr lang="en-US" sz="2000" b="1" dirty="0">
                <a:solidFill>
                  <a:schemeClr val="bg1"/>
                </a:solidFill>
              </a:rPr>
              <a:t>let their speed </a:t>
            </a:r>
            <a:r>
              <a:rPr lang="en-US" sz="2000" b="1" dirty="0" smtClean="0">
                <a:solidFill>
                  <a:schemeClr val="bg1"/>
                </a:solidFill>
              </a:rPr>
              <a:t>wander</a:t>
            </a:r>
            <a:endParaRPr lang="en-US" sz="2000" b="1" dirty="0">
              <a:solidFill>
                <a:schemeClr val="bg1"/>
              </a:solidFill>
            </a:endParaRPr>
          </a:p>
        </p:txBody>
      </p:sp>
      <p:sp>
        <p:nvSpPr>
          <p:cNvPr id="8199" name="Text Box 7"/>
          <p:cNvSpPr txBox="1">
            <a:spLocks noChangeArrowheads="1"/>
          </p:cNvSpPr>
          <p:nvPr/>
        </p:nvSpPr>
        <p:spPr bwMode="auto">
          <a:xfrm>
            <a:off x="982835" y="6242755"/>
            <a:ext cx="6924844" cy="40011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r>
              <a:rPr lang="en-US" sz="2000" b="1" dirty="0">
                <a:solidFill>
                  <a:schemeClr val="bg1"/>
                </a:solidFill>
              </a:rPr>
              <a:t>While </a:t>
            </a:r>
            <a:r>
              <a:rPr lang="en-US" sz="2000" b="1" dirty="0" smtClean="0">
                <a:solidFill>
                  <a:schemeClr val="bg1"/>
                </a:solidFill>
              </a:rPr>
              <a:t>Thermaling</a:t>
            </a:r>
            <a:r>
              <a:rPr lang="en-US" sz="2000" b="1" dirty="0">
                <a:solidFill>
                  <a:schemeClr val="bg1"/>
                </a:solidFill>
              </a:rPr>
              <a:t>, Fly</a:t>
            </a:r>
            <a:r>
              <a:rPr lang="en-US" sz="2000" b="1" dirty="0" smtClean="0">
                <a:solidFill>
                  <a:schemeClr val="bg1"/>
                </a:solidFill>
              </a:rPr>
              <a:t>:  Controlled pitch attitude and Bank </a:t>
            </a:r>
            <a:r>
              <a:rPr lang="en-US" sz="2000" b="1" dirty="0" smtClean="0">
                <a:solidFill>
                  <a:schemeClr val="bg1"/>
                </a:solidFill>
              </a:rPr>
              <a:t>angle</a:t>
            </a:r>
            <a:endParaRPr lang="en-US" sz="1800" b="1" dirty="0">
              <a:solidFill>
                <a:schemeClr val="bg1"/>
              </a:solidFill>
            </a:endParaRPr>
          </a:p>
        </p:txBody>
      </p:sp>
      <p:sp>
        <p:nvSpPr>
          <p:cNvPr id="2" name="Title 1"/>
          <p:cNvSpPr>
            <a:spLocks noGrp="1"/>
          </p:cNvSpPr>
          <p:nvPr>
            <p:ph type="title"/>
          </p:nvPr>
        </p:nvSpPr>
        <p:spPr>
          <a:xfrm>
            <a:off x="158044" y="0"/>
            <a:ext cx="5531556" cy="745067"/>
          </a:xfrm>
        </p:spPr>
        <p:txBody>
          <a:bodyPr>
            <a:normAutofit/>
          </a:bodyPr>
          <a:lstStyle/>
          <a:p>
            <a:r>
              <a:rPr lang="en-US" dirty="0" smtClean="0"/>
              <a:t>Things to Remember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fade">
                                      <p:cBhvr>
                                        <p:cTn id="7" dur="2000"/>
                                        <p:tgtEl>
                                          <p:spTgt spid="8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Effect transition="in" filter="fade">
                                      <p:cBhvr>
                                        <p:cTn id="12" dur="2000"/>
                                        <p:tgtEl>
                                          <p:spTgt spid="81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7">
                                            <p:txEl>
                                              <p:pRg st="2" end="2"/>
                                            </p:txEl>
                                          </p:spTgt>
                                        </p:tgtEl>
                                        <p:attrNameLst>
                                          <p:attrName>style.visibility</p:attrName>
                                        </p:attrNameLst>
                                      </p:cBhvr>
                                      <p:to>
                                        <p:strVal val="visible"/>
                                      </p:to>
                                    </p:set>
                                    <p:animEffect transition="in" filter="fade">
                                      <p:cBhvr>
                                        <p:cTn id="17" dur="2000"/>
                                        <p:tgtEl>
                                          <p:spTgt spid="81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7">
                                            <p:txEl>
                                              <p:pRg st="3" end="3"/>
                                            </p:txEl>
                                          </p:spTgt>
                                        </p:tgtEl>
                                        <p:attrNameLst>
                                          <p:attrName>style.visibility</p:attrName>
                                        </p:attrNameLst>
                                      </p:cBhvr>
                                      <p:to>
                                        <p:strVal val="visible"/>
                                      </p:to>
                                    </p:set>
                                    <p:animEffect transition="in" filter="fade">
                                      <p:cBhvr>
                                        <p:cTn id="22" dur="2000"/>
                                        <p:tgtEl>
                                          <p:spTgt spid="81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7">
                                            <p:txEl>
                                              <p:pRg st="4" end="4"/>
                                            </p:txEl>
                                          </p:spTgt>
                                        </p:tgtEl>
                                        <p:attrNameLst>
                                          <p:attrName>style.visibility</p:attrName>
                                        </p:attrNameLst>
                                      </p:cBhvr>
                                      <p:to>
                                        <p:strVal val="visible"/>
                                      </p:to>
                                    </p:set>
                                    <p:animEffect transition="in" filter="fade">
                                      <p:cBhvr>
                                        <p:cTn id="27" dur="2000"/>
                                        <p:tgtEl>
                                          <p:spTgt spid="8197">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197">
                                            <p:txEl>
                                              <p:pRg st="5" end="5"/>
                                            </p:txEl>
                                          </p:spTgt>
                                        </p:tgtEl>
                                        <p:attrNameLst>
                                          <p:attrName>style.visibility</p:attrName>
                                        </p:attrNameLst>
                                      </p:cBhvr>
                                      <p:to>
                                        <p:strVal val="visible"/>
                                      </p:to>
                                    </p:set>
                                    <p:animEffect transition="in" filter="fade">
                                      <p:cBhvr>
                                        <p:cTn id="30" dur="2000"/>
                                        <p:tgtEl>
                                          <p:spTgt spid="8197">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197">
                                            <p:txEl>
                                              <p:pRg st="6" end="6"/>
                                            </p:txEl>
                                          </p:spTgt>
                                        </p:tgtEl>
                                        <p:attrNameLst>
                                          <p:attrName>style.visibility</p:attrName>
                                        </p:attrNameLst>
                                      </p:cBhvr>
                                      <p:to>
                                        <p:strVal val="visible"/>
                                      </p:to>
                                    </p:set>
                                    <p:animEffect transition="in" filter="fade">
                                      <p:cBhvr>
                                        <p:cTn id="33" dur="2000"/>
                                        <p:tgtEl>
                                          <p:spTgt spid="8197">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197">
                                            <p:txEl>
                                              <p:pRg st="7" end="7"/>
                                            </p:txEl>
                                          </p:spTgt>
                                        </p:tgtEl>
                                        <p:attrNameLst>
                                          <p:attrName>style.visibility</p:attrName>
                                        </p:attrNameLst>
                                      </p:cBhvr>
                                      <p:to>
                                        <p:strVal val="visible"/>
                                      </p:to>
                                    </p:set>
                                    <p:animEffect transition="in" filter="fade">
                                      <p:cBhvr>
                                        <p:cTn id="36" dur="2000"/>
                                        <p:tgtEl>
                                          <p:spTgt spid="819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199">
                                            <p:txEl>
                                              <p:pRg st="0" end="0"/>
                                            </p:txEl>
                                          </p:spTgt>
                                        </p:tgtEl>
                                        <p:attrNameLst>
                                          <p:attrName>style.visibility</p:attrName>
                                        </p:attrNameLst>
                                      </p:cBhvr>
                                      <p:to>
                                        <p:strVal val="visible"/>
                                      </p:to>
                                    </p:set>
                                    <p:animEffect transition="in" filter="wipe(down)">
                                      <p:cBhvr>
                                        <p:cTn id="41" dur="500"/>
                                        <p:tgtEl>
                                          <p:spTgt spid="81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p"/>
      <p:bldP spid="8199"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WINDOWS\Desktop\gaggle2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888" y="9174"/>
            <a:ext cx="9182172" cy="68555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2667000"/>
            <a:ext cx="8229600" cy="1143000"/>
          </a:xfrm>
        </p:spPr>
        <p:txBody>
          <a:bodyPr/>
          <a:lstStyle/>
          <a:p>
            <a:r>
              <a:rPr lang="en-US" dirty="0" smtClean="0"/>
              <a:t>Joining a Thermal</a:t>
            </a:r>
            <a:endParaRPr lang="en-US" dirty="0"/>
          </a:p>
        </p:txBody>
      </p:sp>
    </p:spTree>
    <p:extLst>
      <p:ext uri="{BB962C8B-B14F-4D97-AF65-F5344CB8AC3E}">
        <p14:creationId xmlns:p14="http://schemas.microsoft.com/office/powerpoint/2010/main" xmlns="" val="3958791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59726" y="1108510"/>
            <a:ext cx="7048500" cy="5457825"/>
          </a:xfrm>
          <a:prstGeom prst="rect">
            <a:avLst/>
          </a:prstGeom>
          <a:noFill/>
          <a:ln w="9525">
            <a:noFill/>
            <a:miter lim="800000"/>
            <a:headEnd/>
            <a:tailEnd/>
          </a:ln>
        </p:spPr>
      </p:pic>
      <p:sp>
        <p:nvSpPr>
          <p:cNvPr id="37890" name="Rectangle 2"/>
          <p:cNvSpPr>
            <a:spLocks noGrp="1" noChangeArrowheads="1"/>
          </p:cNvSpPr>
          <p:nvPr>
            <p:ph type="title"/>
          </p:nvPr>
        </p:nvSpPr>
        <p:spPr>
          <a:xfrm>
            <a:off x="457200" y="0"/>
            <a:ext cx="8229600" cy="902825"/>
          </a:xfrm>
        </p:spPr>
        <p:txBody>
          <a:bodyPr/>
          <a:lstStyle/>
          <a:p>
            <a:r>
              <a:rPr lang="en-US" dirty="0" smtClean="0">
                <a:solidFill>
                  <a:schemeClr val="accent1"/>
                </a:solidFill>
              </a:rPr>
              <a:t>Joining a Gaggle</a:t>
            </a:r>
            <a:endParaRPr lang="en-US" dirty="0">
              <a:solidFill>
                <a:schemeClr val="accent1"/>
              </a:solidFill>
            </a:endParaRPr>
          </a:p>
        </p:txBody>
      </p:sp>
      <p:grpSp>
        <p:nvGrpSpPr>
          <p:cNvPr id="29" name="Group 28"/>
          <p:cNvGrpSpPr/>
          <p:nvPr/>
        </p:nvGrpSpPr>
        <p:grpSpPr>
          <a:xfrm>
            <a:off x="4103419" y="1178012"/>
            <a:ext cx="386245" cy="729437"/>
            <a:chOff x="4010819" y="182562"/>
            <a:chExt cx="386245" cy="729437"/>
          </a:xfrm>
        </p:grpSpPr>
        <p:grpSp>
          <p:nvGrpSpPr>
            <p:cNvPr id="20" name="Group 19"/>
            <p:cNvGrpSpPr/>
            <p:nvPr/>
          </p:nvGrpSpPr>
          <p:grpSpPr>
            <a:xfrm rot="208451">
              <a:off x="4010819" y="182562"/>
              <a:ext cx="219075" cy="628654"/>
              <a:chOff x="1921669" y="290512"/>
              <a:chExt cx="219075" cy="628654"/>
            </a:xfrm>
          </p:grpSpPr>
          <p:cxnSp>
            <p:nvCxnSpPr>
              <p:cNvPr id="21" name="Straight Connector 20"/>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921669" y="590551"/>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4133850" y="635000"/>
              <a:ext cx="263214" cy="276999"/>
            </a:xfrm>
            <a:prstGeom prst="rect">
              <a:avLst/>
            </a:prstGeom>
            <a:noFill/>
          </p:spPr>
          <p:txBody>
            <a:bodyPr wrap="none" rtlCol="0">
              <a:spAutoFit/>
            </a:bodyPr>
            <a:lstStyle/>
            <a:p>
              <a:r>
                <a:rPr lang="en-US" sz="1200" dirty="0" smtClean="0">
                  <a:solidFill>
                    <a:srgbClr val="FF0000"/>
                  </a:solidFill>
                </a:rPr>
                <a:t>1</a:t>
              </a:r>
              <a:endParaRPr lang="en-US" sz="1200" dirty="0">
                <a:solidFill>
                  <a:srgbClr val="FF0000"/>
                </a:solidFill>
              </a:endParaRPr>
            </a:p>
          </p:txBody>
        </p:sp>
      </p:grpSp>
      <p:grpSp>
        <p:nvGrpSpPr>
          <p:cNvPr id="31" name="Group 30"/>
          <p:cNvGrpSpPr/>
          <p:nvPr/>
        </p:nvGrpSpPr>
        <p:grpSpPr>
          <a:xfrm>
            <a:off x="3144569" y="1101812"/>
            <a:ext cx="284645" cy="729437"/>
            <a:chOff x="3051969" y="106362"/>
            <a:chExt cx="284645" cy="729437"/>
          </a:xfrm>
        </p:grpSpPr>
        <p:grpSp>
          <p:nvGrpSpPr>
            <p:cNvPr id="15" name="Group 14"/>
            <p:cNvGrpSpPr/>
            <p:nvPr/>
          </p:nvGrpSpPr>
          <p:grpSpPr>
            <a:xfrm rot="1608854">
              <a:off x="3051969" y="106362"/>
              <a:ext cx="219075" cy="628654"/>
              <a:chOff x="1921669" y="290512"/>
              <a:chExt cx="219075" cy="628654"/>
            </a:xfrm>
          </p:grpSpPr>
          <p:cxnSp>
            <p:nvCxnSpPr>
              <p:cNvPr id="5" name="Straight Connector 4"/>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921669" y="590551"/>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3073400" y="558800"/>
              <a:ext cx="263214" cy="276999"/>
            </a:xfrm>
            <a:prstGeom prst="rect">
              <a:avLst/>
            </a:prstGeom>
            <a:noFill/>
          </p:spPr>
          <p:txBody>
            <a:bodyPr wrap="none" rtlCol="0">
              <a:spAutoFit/>
            </a:bodyPr>
            <a:lstStyle/>
            <a:p>
              <a:r>
                <a:rPr lang="en-US" sz="1200" dirty="0" smtClean="0">
                  <a:solidFill>
                    <a:srgbClr val="FF0000"/>
                  </a:solidFill>
                </a:rPr>
                <a:t>2</a:t>
              </a:r>
              <a:endParaRPr lang="en-US" sz="1200" dirty="0">
                <a:solidFill>
                  <a:srgbClr val="FF0000"/>
                </a:solidFill>
              </a:endParaRPr>
            </a:p>
          </p:txBody>
        </p:sp>
      </p:grpSp>
      <p:grpSp>
        <p:nvGrpSpPr>
          <p:cNvPr id="33" name="Group 32"/>
          <p:cNvGrpSpPr/>
          <p:nvPr/>
        </p:nvGrpSpPr>
        <p:grpSpPr>
          <a:xfrm>
            <a:off x="1210200" y="2481350"/>
            <a:ext cx="694534" cy="276999"/>
            <a:chOff x="1117600" y="1485900"/>
            <a:chExt cx="694534" cy="276999"/>
          </a:xfrm>
        </p:grpSpPr>
        <p:grpSp>
          <p:nvGrpSpPr>
            <p:cNvPr id="16" name="Group 15"/>
            <p:cNvGrpSpPr/>
            <p:nvPr/>
          </p:nvGrpSpPr>
          <p:grpSpPr>
            <a:xfrm rot="15230011">
              <a:off x="1388269" y="1312862"/>
              <a:ext cx="219075" cy="628654"/>
              <a:chOff x="1921669" y="290512"/>
              <a:chExt cx="219075" cy="628654"/>
            </a:xfrm>
          </p:grpSpPr>
          <p:cxnSp>
            <p:nvCxnSpPr>
              <p:cNvPr id="17" name="Straight Connector 16"/>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117600" y="1485900"/>
              <a:ext cx="263214" cy="276999"/>
            </a:xfrm>
            <a:prstGeom prst="rect">
              <a:avLst/>
            </a:prstGeom>
            <a:noFill/>
          </p:spPr>
          <p:txBody>
            <a:bodyPr wrap="none" rtlCol="0">
              <a:spAutoFit/>
            </a:bodyPr>
            <a:lstStyle/>
            <a:p>
              <a:r>
                <a:rPr lang="en-US" sz="1200" dirty="0" smtClean="0">
                  <a:solidFill>
                    <a:srgbClr val="00B050"/>
                  </a:solidFill>
                </a:rPr>
                <a:t>2</a:t>
              </a:r>
              <a:endParaRPr lang="en-US" sz="1200" dirty="0">
                <a:solidFill>
                  <a:srgbClr val="00B050"/>
                </a:solidFill>
              </a:endParaRPr>
            </a:p>
          </p:txBody>
        </p:sp>
      </p:grpSp>
      <p:grpSp>
        <p:nvGrpSpPr>
          <p:cNvPr id="35" name="Group 34"/>
          <p:cNvGrpSpPr/>
          <p:nvPr/>
        </p:nvGrpSpPr>
        <p:grpSpPr>
          <a:xfrm rot="20357255">
            <a:off x="1927750" y="2841712"/>
            <a:ext cx="470694" cy="678637"/>
            <a:chOff x="1574800" y="1744662"/>
            <a:chExt cx="470694" cy="678637"/>
          </a:xfrm>
        </p:grpSpPr>
        <p:grpSp>
          <p:nvGrpSpPr>
            <p:cNvPr id="24" name="Group 23"/>
            <p:cNvGrpSpPr/>
            <p:nvPr/>
          </p:nvGrpSpPr>
          <p:grpSpPr>
            <a:xfrm rot="12734707">
              <a:off x="1826419" y="1744662"/>
              <a:ext cx="219075" cy="628654"/>
              <a:chOff x="1921669" y="290512"/>
              <a:chExt cx="219075" cy="628654"/>
            </a:xfrm>
          </p:grpSpPr>
          <p:cxnSp>
            <p:nvCxnSpPr>
              <p:cNvPr id="25" name="Straight Connector 24"/>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rot="1242745">
              <a:off x="1574800" y="2146300"/>
              <a:ext cx="263214" cy="276999"/>
            </a:xfrm>
            <a:prstGeom prst="rect">
              <a:avLst/>
            </a:prstGeom>
            <a:noFill/>
          </p:spPr>
          <p:txBody>
            <a:bodyPr wrap="none" rtlCol="0">
              <a:spAutoFit/>
            </a:bodyPr>
            <a:lstStyle/>
            <a:p>
              <a:r>
                <a:rPr lang="en-US" sz="1200" dirty="0" smtClean="0">
                  <a:solidFill>
                    <a:srgbClr val="00B050"/>
                  </a:solidFill>
                </a:rPr>
                <a:t>3</a:t>
              </a:r>
              <a:endParaRPr lang="en-US" sz="1200" dirty="0">
                <a:solidFill>
                  <a:srgbClr val="00B050"/>
                </a:solidFill>
              </a:endParaRPr>
            </a:p>
          </p:txBody>
        </p:sp>
      </p:grpSp>
      <p:grpSp>
        <p:nvGrpSpPr>
          <p:cNvPr id="36" name="Group 35"/>
          <p:cNvGrpSpPr/>
          <p:nvPr/>
        </p:nvGrpSpPr>
        <p:grpSpPr>
          <a:xfrm rot="19768200">
            <a:off x="2064762" y="869698"/>
            <a:ext cx="323359" cy="663799"/>
            <a:chOff x="3051966" y="106363"/>
            <a:chExt cx="323359" cy="663799"/>
          </a:xfrm>
        </p:grpSpPr>
        <p:grpSp>
          <p:nvGrpSpPr>
            <p:cNvPr id="37" name="Group 14"/>
            <p:cNvGrpSpPr/>
            <p:nvPr/>
          </p:nvGrpSpPr>
          <p:grpSpPr>
            <a:xfrm rot="1608854">
              <a:off x="3051966" y="106363"/>
              <a:ext cx="219078" cy="628654"/>
              <a:chOff x="1921666" y="290512"/>
              <a:chExt cx="219078" cy="628654"/>
            </a:xfrm>
          </p:grpSpPr>
          <p:cxnSp>
            <p:nvCxnSpPr>
              <p:cNvPr id="39" name="Straight Connector 38"/>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921666" y="590548"/>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rot="1831800">
              <a:off x="3112111" y="493163"/>
              <a:ext cx="263214" cy="276999"/>
            </a:xfrm>
            <a:prstGeom prst="rect">
              <a:avLst/>
            </a:prstGeom>
            <a:noFill/>
          </p:spPr>
          <p:txBody>
            <a:bodyPr wrap="none" rtlCol="0">
              <a:spAutoFit/>
            </a:bodyPr>
            <a:lstStyle/>
            <a:p>
              <a:r>
                <a:rPr lang="en-US" sz="1200" dirty="0" smtClean="0">
                  <a:solidFill>
                    <a:srgbClr val="FF0000"/>
                  </a:solidFill>
                </a:rPr>
                <a:t>3</a:t>
              </a:r>
              <a:endParaRPr lang="en-US" sz="1200" dirty="0">
                <a:solidFill>
                  <a:srgbClr val="FF0000"/>
                </a:solidFill>
              </a:endParaRPr>
            </a:p>
          </p:txBody>
        </p:sp>
      </p:grpSp>
      <p:grpSp>
        <p:nvGrpSpPr>
          <p:cNvPr id="42" name="Group 41"/>
          <p:cNvGrpSpPr/>
          <p:nvPr/>
        </p:nvGrpSpPr>
        <p:grpSpPr>
          <a:xfrm rot="16745187">
            <a:off x="1080934" y="1554681"/>
            <a:ext cx="389119" cy="679996"/>
            <a:chOff x="2881925" y="55020"/>
            <a:chExt cx="389119" cy="679996"/>
          </a:xfrm>
        </p:grpSpPr>
        <p:grpSp>
          <p:nvGrpSpPr>
            <p:cNvPr id="43" name="Group 14"/>
            <p:cNvGrpSpPr/>
            <p:nvPr/>
          </p:nvGrpSpPr>
          <p:grpSpPr>
            <a:xfrm rot="1608854">
              <a:off x="3051969" y="106362"/>
              <a:ext cx="219075" cy="628654"/>
              <a:chOff x="1921669" y="290512"/>
              <a:chExt cx="219075" cy="628654"/>
            </a:xfrm>
          </p:grpSpPr>
          <p:cxnSp>
            <p:nvCxnSpPr>
              <p:cNvPr id="45" name="Straight Connector 44"/>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921669" y="590551"/>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4854813">
              <a:off x="2888818" y="48127"/>
              <a:ext cx="263214" cy="276999"/>
            </a:xfrm>
            <a:prstGeom prst="rect">
              <a:avLst/>
            </a:prstGeom>
            <a:noFill/>
          </p:spPr>
          <p:txBody>
            <a:bodyPr wrap="none" rtlCol="0">
              <a:spAutoFit/>
            </a:bodyPr>
            <a:lstStyle/>
            <a:p>
              <a:r>
                <a:rPr lang="en-US" sz="1200" dirty="0" smtClean="0">
                  <a:solidFill>
                    <a:srgbClr val="FF0000"/>
                  </a:solidFill>
                </a:rPr>
                <a:t>4</a:t>
              </a:r>
              <a:endParaRPr lang="en-US" sz="1200" dirty="0">
                <a:solidFill>
                  <a:srgbClr val="FF0000"/>
                </a:solidFill>
              </a:endParaRPr>
            </a:p>
          </p:txBody>
        </p:sp>
      </p:grpSp>
      <p:grpSp>
        <p:nvGrpSpPr>
          <p:cNvPr id="48" name="Group 47"/>
          <p:cNvGrpSpPr/>
          <p:nvPr/>
        </p:nvGrpSpPr>
        <p:grpSpPr>
          <a:xfrm rot="12580149">
            <a:off x="1323152" y="2625310"/>
            <a:ext cx="361651" cy="630890"/>
            <a:chOff x="2909393" y="104126"/>
            <a:chExt cx="361651" cy="630890"/>
          </a:xfrm>
        </p:grpSpPr>
        <p:grpSp>
          <p:nvGrpSpPr>
            <p:cNvPr id="49" name="Group 14"/>
            <p:cNvGrpSpPr/>
            <p:nvPr/>
          </p:nvGrpSpPr>
          <p:grpSpPr>
            <a:xfrm rot="1608854">
              <a:off x="3051969" y="106362"/>
              <a:ext cx="219075" cy="628654"/>
              <a:chOff x="1921669" y="290512"/>
              <a:chExt cx="219075" cy="628654"/>
            </a:xfrm>
          </p:grpSpPr>
          <p:cxnSp>
            <p:nvCxnSpPr>
              <p:cNvPr id="51" name="Straight Connector 50"/>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921669" y="590551"/>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9019851">
              <a:off x="2909393" y="104126"/>
              <a:ext cx="263214" cy="276999"/>
            </a:xfrm>
            <a:prstGeom prst="rect">
              <a:avLst/>
            </a:prstGeom>
            <a:noFill/>
          </p:spPr>
          <p:txBody>
            <a:bodyPr wrap="none" rtlCol="0">
              <a:spAutoFit/>
            </a:bodyPr>
            <a:lstStyle/>
            <a:p>
              <a:r>
                <a:rPr lang="en-US" sz="1200" dirty="0" smtClean="0">
                  <a:solidFill>
                    <a:srgbClr val="FF0000"/>
                  </a:solidFill>
                </a:rPr>
                <a:t>5</a:t>
              </a:r>
              <a:endParaRPr lang="en-US" sz="1200" dirty="0">
                <a:solidFill>
                  <a:srgbClr val="FF0000"/>
                </a:solidFill>
              </a:endParaRPr>
            </a:p>
          </p:txBody>
        </p:sp>
      </p:grpSp>
      <p:grpSp>
        <p:nvGrpSpPr>
          <p:cNvPr id="54" name="Group 53"/>
          <p:cNvGrpSpPr/>
          <p:nvPr/>
        </p:nvGrpSpPr>
        <p:grpSpPr>
          <a:xfrm rot="7521087">
            <a:off x="2581571" y="2664828"/>
            <a:ext cx="400157" cy="689836"/>
            <a:chOff x="3051969" y="45180"/>
            <a:chExt cx="400157" cy="689836"/>
          </a:xfrm>
        </p:grpSpPr>
        <p:grpSp>
          <p:nvGrpSpPr>
            <p:cNvPr id="55" name="Group 14"/>
            <p:cNvGrpSpPr/>
            <p:nvPr/>
          </p:nvGrpSpPr>
          <p:grpSpPr>
            <a:xfrm rot="1608854">
              <a:off x="3051969" y="106362"/>
              <a:ext cx="219075" cy="628654"/>
              <a:chOff x="1921669" y="290512"/>
              <a:chExt cx="219075" cy="628654"/>
            </a:xfrm>
          </p:grpSpPr>
          <p:cxnSp>
            <p:nvCxnSpPr>
              <p:cNvPr id="57" name="Straight Connector 56"/>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921669" y="590551"/>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13916714">
              <a:off x="3182020" y="38287"/>
              <a:ext cx="263214" cy="276999"/>
            </a:xfrm>
            <a:prstGeom prst="rect">
              <a:avLst/>
            </a:prstGeom>
            <a:noFill/>
          </p:spPr>
          <p:txBody>
            <a:bodyPr wrap="none" rtlCol="0">
              <a:spAutoFit/>
            </a:bodyPr>
            <a:lstStyle/>
            <a:p>
              <a:r>
                <a:rPr lang="en-US" sz="1200" dirty="0" smtClean="0">
                  <a:solidFill>
                    <a:srgbClr val="FF0000"/>
                  </a:solidFill>
                </a:rPr>
                <a:t>6</a:t>
              </a:r>
              <a:endParaRPr lang="en-US" sz="1200" dirty="0">
                <a:solidFill>
                  <a:srgbClr val="FF0000"/>
                </a:solidFill>
              </a:endParaRPr>
            </a:p>
          </p:txBody>
        </p:sp>
      </p:grpSp>
      <p:grpSp>
        <p:nvGrpSpPr>
          <p:cNvPr id="60" name="Group 59"/>
          <p:cNvGrpSpPr/>
          <p:nvPr/>
        </p:nvGrpSpPr>
        <p:grpSpPr>
          <a:xfrm rot="16200000">
            <a:off x="2896533" y="2244969"/>
            <a:ext cx="348689" cy="690795"/>
            <a:chOff x="1826417" y="1744662"/>
            <a:chExt cx="348689" cy="690795"/>
          </a:xfrm>
        </p:grpSpPr>
        <p:grpSp>
          <p:nvGrpSpPr>
            <p:cNvPr id="61" name="Group 23"/>
            <p:cNvGrpSpPr/>
            <p:nvPr/>
          </p:nvGrpSpPr>
          <p:grpSpPr>
            <a:xfrm rot="12734707">
              <a:off x="1826417" y="1744662"/>
              <a:ext cx="219075" cy="628654"/>
              <a:chOff x="1921669" y="290512"/>
              <a:chExt cx="219075" cy="628654"/>
            </a:xfrm>
          </p:grpSpPr>
          <p:cxnSp>
            <p:nvCxnSpPr>
              <p:cNvPr id="63" name="Straight Connector 62"/>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rot="5400000">
              <a:off x="1905000" y="2165350"/>
              <a:ext cx="263214" cy="276999"/>
            </a:xfrm>
            <a:prstGeom prst="rect">
              <a:avLst/>
            </a:prstGeom>
            <a:noFill/>
          </p:spPr>
          <p:txBody>
            <a:bodyPr wrap="none" rtlCol="0">
              <a:spAutoFit/>
            </a:bodyPr>
            <a:lstStyle/>
            <a:p>
              <a:r>
                <a:rPr lang="en-US" sz="1200" dirty="0" smtClean="0">
                  <a:solidFill>
                    <a:srgbClr val="00B050"/>
                  </a:solidFill>
                </a:rPr>
                <a:t>4</a:t>
              </a:r>
              <a:endParaRPr lang="en-US" sz="1200" dirty="0">
                <a:solidFill>
                  <a:srgbClr val="00B050"/>
                </a:solidFill>
              </a:endParaRPr>
            </a:p>
          </p:txBody>
        </p:sp>
      </p:grpSp>
      <p:grpSp>
        <p:nvGrpSpPr>
          <p:cNvPr id="66" name="Group 65"/>
          <p:cNvGrpSpPr/>
          <p:nvPr/>
        </p:nvGrpSpPr>
        <p:grpSpPr>
          <a:xfrm rot="12722199">
            <a:off x="2810402" y="1603464"/>
            <a:ext cx="470691" cy="678637"/>
            <a:chOff x="1574801" y="1744662"/>
            <a:chExt cx="470691" cy="678637"/>
          </a:xfrm>
        </p:grpSpPr>
        <p:grpSp>
          <p:nvGrpSpPr>
            <p:cNvPr id="67" name="Group 23"/>
            <p:cNvGrpSpPr/>
            <p:nvPr/>
          </p:nvGrpSpPr>
          <p:grpSpPr>
            <a:xfrm rot="12734707">
              <a:off x="1826417" y="1744662"/>
              <a:ext cx="219075" cy="628654"/>
              <a:chOff x="1921669" y="290512"/>
              <a:chExt cx="219075" cy="628654"/>
            </a:xfrm>
          </p:grpSpPr>
          <p:cxnSp>
            <p:nvCxnSpPr>
              <p:cNvPr id="69" name="Straight Connector 68"/>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rot="8877801">
              <a:off x="1574801" y="2146300"/>
              <a:ext cx="263214" cy="276999"/>
            </a:xfrm>
            <a:prstGeom prst="rect">
              <a:avLst/>
            </a:prstGeom>
            <a:noFill/>
          </p:spPr>
          <p:txBody>
            <a:bodyPr wrap="none" rtlCol="0">
              <a:spAutoFit/>
            </a:bodyPr>
            <a:lstStyle/>
            <a:p>
              <a:r>
                <a:rPr lang="en-US" sz="1200" dirty="0" smtClean="0">
                  <a:solidFill>
                    <a:srgbClr val="00B050"/>
                  </a:solidFill>
                </a:rPr>
                <a:t>5</a:t>
              </a:r>
              <a:endParaRPr lang="en-US" sz="1200" dirty="0">
                <a:solidFill>
                  <a:srgbClr val="00B050"/>
                </a:solidFill>
              </a:endParaRPr>
            </a:p>
          </p:txBody>
        </p:sp>
      </p:grpSp>
      <p:grpSp>
        <p:nvGrpSpPr>
          <p:cNvPr id="72" name="Group 71"/>
          <p:cNvGrpSpPr/>
          <p:nvPr/>
        </p:nvGrpSpPr>
        <p:grpSpPr>
          <a:xfrm rot="8853972">
            <a:off x="1902917" y="1201752"/>
            <a:ext cx="305317" cy="737383"/>
            <a:chOff x="1826417" y="1744662"/>
            <a:chExt cx="305317" cy="737383"/>
          </a:xfrm>
        </p:grpSpPr>
        <p:grpSp>
          <p:nvGrpSpPr>
            <p:cNvPr id="73" name="Group 23"/>
            <p:cNvGrpSpPr/>
            <p:nvPr/>
          </p:nvGrpSpPr>
          <p:grpSpPr>
            <a:xfrm rot="12734707">
              <a:off x="1826417" y="1744662"/>
              <a:ext cx="219075" cy="628654"/>
              <a:chOff x="1921669" y="290512"/>
              <a:chExt cx="219075" cy="628654"/>
            </a:xfrm>
          </p:grpSpPr>
          <p:cxnSp>
            <p:nvCxnSpPr>
              <p:cNvPr id="75" name="Straight Connector 74"/>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rot="12746028">
              <a:off x="1868520" y="2205046"/>
              <a:ext cx="263214" cy="276999"/>
            </a:xfrm>
            <a:prstGeom prst="rect">
              <a:avLst/>
            </a:prstGeom>
            <a:noFill/>
          </p:spPr>
          <p:txBody>
            <a:bodyPr wrap="none" rtlCol="0">
              <a:spAutoFit/>
            </a:bodyPr>
            <a:lstStyle/>
            <a:p>
              <a:r>
                <a:rPr lang="en-US" sz="1200" dirty="0" smtClean="0">
                  <a:solidFill>
                    <a:srgbClr val="00B050"/>
                  </a:solidFill>
                </a:rPr>
                <a:t>6</a:t>
              </a:r>
              <a:endParaRPr lang="en-US" sz="1200" dirty="0">
                <a:solidFill>
                  <a:srgbClr val="00B050"/>
                </a:solidFill>
              </a:endParaRPr>
            </a:p>
          </p:txBody>
        </p:sp>
      </p:grpSp>
      <p:grpSp>
        <p:nvGrpSpPr>
          <p:cNvPr id="78" name="Group 77"/>
          <p:cNvGrpSpPr/>
          <p:nvPr/>
        </p:nvGrpSpPr>
        <p:grpSpPr>
          <a:xfrm rot="3215648">
            <a:off x="1274558" y="1729820"/>
            <a:ext cx="701427" cy="263214"/>
            <a:chOff x="1110707" y="1492793"/>
            <a:chExt cx="701427" cy="263214"/>
          </a:xfrm>
        </p:grpSpPr>
        <p:grpSp>
          <p:nvGrpSpPr>
            <p:cNvPr id="79" name="Group 15"/>
            <p:cNvGrpSpPr/>
            <p:nvPr/>
          </p:nvGrpSpPr>
          <p:grpSpPr>
            <a:xfrm rot="15230011">
              <a:off x="1388269" y="1312864"/>
              <a:ext cx="219075" cy="628654"/>
              <a:chOff x="1921669" y="290512"/>
              <a:chExt cx="219075" cy="628654"/>
            </a:xfrm>
          </p:grpSpPr>
          <p:cxnSp>
            <p:nvCxnSpPr>
              <p:cNvPr id="81" name="Straight Connector 80"/>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80" name="TextBox 79"/>
            <p:cNvSpPr txBox="1"/>
            <p:nvPr/>
          </p:nvSpPr>
          <p:spPr>
            <a:xfrm rot="18384352">
              <a:off x="1117600" y="1485900"/>
              <a:ext cx="263214" cy="276999"/>
            </a:xfrm>
            <a:prstGeom prst="rect">
              <a:avLst/>
            </a:prstGeom>
            <a:noFill/>
          </p:spPr>
          <p:txBody>
            <a:bodyPr wrap="none" rtlCol="0">
              <a:spAutoFit/>
            </a:bodyPr>
            <a:lstStyle/>
            <a:p>
              <a:r>
                <a:rPr lang="en-US" sz="1200" dirty="0" smtClean="0">
                  <a:solidFill>
                    <a:srgbClr val="00B050"/>
                  </a:solidFill>
                </a:rPr>
                <a:t>1</a:t>
              </a:r>
              <a:endParaRPr lang="en-US" sz="1200" dirty="0">
                <a:solidFill>
                  <a:srgbClr val="00B050"/>
                </a:solidFill>
              </a:endParaRPr>
            </a:p>
          </p:txBody>
        </p:sp>
      </p:grpSp>
      <p:sp>
        <p:nvSpPr>
          <p:cNvPr id="84" name="Oval 83"/>
          <p:cNvSpPr/>
          <p:nvPr/>
        </p:nvSpPr>
        <p:spPr>
          <a:xfrm>
            <a:off x="6053133" y="1322828"/>
            <a:ext cx="2043289" cy="18852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rot="1028015">
            <a:off x="4187027" y="4574382"/>
            <a:ext cx="386243" cy="729437"/>
            <a:chOff x="4010821" y="182562"/>
            <a:chExt cx="386243" cy="729437"/>
          </a:xfrm>
        </p:grpSpPr>
        <p:grpSp>
          <p:nvGrpSpPr>
            <p:cNvPr id="86" name="Group 19"/>
            <p:cNvGrpSpPr/>
            <p:nvPr/>
          </p:nvGrpSpPr>
          <p:grpSpPr>
            <a:xfrm rot="208451">
              <a:off x="4010821" y="182562"/>
              <a:ext cx="219075" cy="628654"/>
              <a:chOff x="1921669" y="290512"/>
              <a:chExt cx="219075" cy="628654"/>
            </a:xfrm>
          </p:grpSpPr>
          <p:cxnSp>
            <p:nvCxnSpPr>
              <p:cNvPr id="88" name="Straight Connector 87"/>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1921669" y="590551"/>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rot="20571985">
              <a:off x="4133850" y="635000"/>
              <a:ext cx="263214" cy="276999"/>
            </a:xfrm>
            <a:prstGeom prst="rect">
              <a:avLst/>
            </a:prstGeom>
            <a:noFill/>
          </p:spPr>
          <p:txBody>
            <a:bodyPr wrap="none" rtlCol="0">
              <a:spAutoFit/>
            </a:bodyPr>
            <a:lstStyle/>
            <a:p>
              <a:r>
                <a:rPr lang="en-US" sz="1200" dirty="0" smtClean="0">
                  <a:solidFill>
                    <a:srgbClr val="FF0000"/>
                  </a:solidFill>
                </a:rPr>
                <a:t>1</a:t>
              </a:r>
              <a:endParaRPr lang="en-US" sz="1200" dirty="0">
                <a:solidFill>
                  <a:srgbClr val="FF0000"/>
                </a:solidFill>
              </a:endParaRPr>
            </a:p>
          </p:txBody>
        </p:sp>
      </p:grpSp>
      <p:grpSp>
        <p:nvGrpSpPr>
          <p:cNvPr id="91" name="Group 90"/>
          <p:cNvGrpSpPr/>
          <p:nvPr/>
        </p:nvGrpSpPr>
        <p:grpSpPr>
          <a:xfrm rot="18259551">
            <a:off x="2877178" y="4204860"/>
            <a:ext cx="711915" cy="744708"/>
            <a:chOff x="3051969" y="-9692"/>
            <a:chExt cx="711915" cy="744708"/>
          </a:xfrm>
        </p:grpSpPr>
        <p:grpSp>
          <p:nvGrpSpPr>
            <p:cNvPr id="92" name="Group 14"/>
            <p:cNvGrpSpPr/>
            <p:nvPr/>
          </p:nvGrpSpPr>
          <p:grpSpPr>
            <a:xfrm rot="1608854">
              <a:off x="3051969" y="106362"/>
              <a:ext cx="219075" cy="628654"/>
              <a:chOff x="1921669" y="290512"/>
              <a:chExt cx="219075" cy="628654"/>
            </a:xfrm>
          </p:grpSpPr>
          <p:cxnSp>
            <p:nvCxnSpPr>
              <p:cNvPr id="94" name="Straight Connector 93"/>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921669" y="590551"/>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3" name="TextBox 92"/>
            <p:cNvSpPr txBox="1"/>
            <p:nvPr/>
          </p:nvSpPr>
          <p:spPr>
            <a:xfrm rot="3340449">
              <a:off x="3493778" y="-16585"/>
              <a:ext cx="263214" cy="276999"/>
            </a:xfrm>
            <a:prstGeom prst="rect">
              <a:avLst/>
            </a:prstGeom>
            <a:noFill/>
          </p:spPr>
          <p:txBody>
            <a:bodyPr wrap="none" rtlCol="0">
              <a:spAutoFit/>
            </a:bodyPr>
            <a:lstStyle/>
            <a:p>
              <a:r>
                <a:rPr lang="en-US" sz="1200" dirty="0" smtClean="0">
                  <a:solidFill>
                    <a:srgbClr val="FF0000"/>
                  </a:solidFill>
                </a:rPr>
                <a:t>2</a:t>
              </a:r>
              <a:endParaRPr lang="en-US" sz="1200" dirty="0">
                <a:solidFill>
                  <a:srgbClr val="FF0000"/>
                </a:solidFill>
              </a:endParaRPr>
            </a:p>
          </p:txBody>
        </p:sp>
      </p:grpSp>
      <p:grpSp>
        <p:nvGrpSpPr>
          <p:cNvPr id="97" name="Group 96"/>
          <p:cNvGrpSpPr/>
          <p:nvPr/>
        </p:nvGrpSpPr>
        <p:grpSpPr>
          <a:xfrm rot="2462899">
            <a:off x="989611" y="4679806"/>
            <a:ext cx="829868" cy="307102"/>
            <a:chOff x="982266" y="1517655"/>
            <a:chExt cx="829868" cy="307102"/>
          </a:xfrm>
        </p:grpSpPr>
        <p:grpSp>
          <p:nvGrpSpPr>
            <p:cNvPr id="98" name="Group 15"/>
            <p:cNvGrpSpPr/>
            <p:nvPr/>
          </p:nvGrpSpPr>
          <p:grpSpPr>
            <a:xfrm rot="15230011">
              <a:off x="1388269" y="1312866"/>
              <a:ext cx="219075" cy="628654"/>
              <a:chOff x="1921669" y="290512"/>
              <a:chExt cx="219075" cy="628654"/>
            </a:xfrm>
          </p:grpSpPr>
          <p:cxnSp>
            <p:nvCxnSpPr>
              <p:cNvPr id="100" name="Straight Connector 99"/>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99" name="TextBox 98"/>
            <p:cNvSpPr txBox="1"/>
            <p:nvPr/>
          </p:nvSpPr>
          <p:spPr>
            <a:xfrm rot="19137101">
              <a:off x="982266" y="1547758"/>
              <a:ext cx="337154" cy="276999"/>
            </a:xfrm>
            <a:prstGeom prst="rect">
              <a:avLst/>
            </a:prstGeom>
            <a:noFill/>
          </p:spPr>
          <p:txBody>
            <a:bodyPr wrap="square" rtlCol="0">
              <a:spAutoFit/>
            </a:bodyPr>
            <a:lstStyle/>
            <a:p>
              <a:r>
                <a:rPr lang="en-US" sz="1200" dirty="0" smtClean="0">
                  <a:solidFill>
                    <a:srgbClr val="00B050"/>
                  </a:solidFill>
                </a:rPr>
                <a:t>1</a:t>
              </a:r>
              <a:endParaRPr lang="en-US" sz="1200" dirty="0">
                <a:solidFill>
                  <a:srgbClr val="00B050"/>
                </a:solidFill>
              </a:endParaRPr>
            </a:p>
          </p:txBody>
        </p:sp>
      </p:grpSp>
      <p:grpSp>
        <p:nvGrpSpPr>
          <p:cNvPr id="103" name="Group 102"/>
          <p:cNvGrpSpPr/>
          <p:nvPr/>
        </p:nvGrpSpPr>
        <p:grpSpPr>
          <a:xfrm rot="13703002">
            <a:off x="2057564" y="5106175"/>
            <a:ext cx="740614" cy="336086"/>
            <a:chOff x="1071520" y="1400642"/>
            <a:chExt cx="740614" cy="336086"/>
          </a:xfrm>
        </p:grpSpPr>
        <p:grpSp>
          <p:nvGrpSpPr>
            <p:cNvPr id="104" name="Group 15"/>
            <p:cNvGrpSpPr/>
            <p:nvPr/>
          </p:nvGrpSpPr>
          <p:grpSpPr>
            <a:xfrm rot="15230011">
              <a:off x="1388269" y="1312864"/>
              <a:ext cx="219075" cy="628654"/>
              <a:chOff x="1921669" y="290512"/>
              <a:chExt cx="219075" cy="628654"/>
            </a:xfrm>
          </p:grpSpPr>
          <p:cxnSp>
            <p:nvCxnSpPr>
              <p:cNvPr id="106" name="Straight Connector 105"/>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05" name="TextBox 104"/>
            <p:cNvSpPr txBox="1"/>
            <p:nvPr/>
          </p:nvSpPr>
          <p:spPr>
            <a:xfrm rot="7896998">
              <a:off x="1078413" y="1393749"/>
              <a:ext cx="263214" cy="276999"/>
            </a:xfrm>
            <a:prstGeom prst="rect">
              <a:avLst/>
            </a:prstGeom>
            <a:noFill/>
          </p:spPr>
          <p:txBody>
            <a:bodyPr wrap="none" rtlCol="0">
              <a:spAutoFit/>
            </a:bodyPr>
            <a:lstStyle/>
            <a:p>
              <a:r>
                <a:rPr lang="en-US" sz="1200" dirty="0" smtClean="0">
                  <a:solidFill>
                    <a:srgbClr val="00B050"/>
                  </a:solidFill>
                </a:rPr>
                <a:t>3</a:t>
              </a:r>
              <a:endParaRPr lang="en-US" sz="1200" dirty="0">
                <a:solidFill>
                  <a:srgbClr val="00B050"/>
                </a:solidFill>
              </a:endParaRPr>
            </a:p>
          </p:txBody>
        </p:sp>
      </p:grpSp>
      <p:sp>
        <p:nvSpPr>
          <p:cNvPr id="109" name="TextBox 108"/>
          <p:cNvSpPr txBox="1"/>
          <p:nvPr/>
        </p:nvSpPr>
        <p:spPr>
          <a:xfrm>
            <a:off x="4978546" y="3787803"/>
            <a:ext cx="3725615" cy="923330"/>
          </a:xfrm>
          <a:prstGeom prst="rect">
            <a:avLst/>
          </a:prstGeom>
          <a:noFill/>
        </p:spPr>
        <p:txBody>
          <a:bodyPr wrap="square" rtlCol="0">
            <a:spAutoFit/>
          </a:bodyPr>
          <a:lstStyle/>
          <a:p>
            <a:pPr marL="347663" indent="-347663"/>
            <a:r>
              <a:rPr lang="en-US" dirty="0" smtClean="0"/>
              <a:t>(a) 	Always join outside their circle and only move in when on the opposite side.</a:t>
            </a:r>
            <a:endParaRPr lang="en-US" dirty="0"/>
          </a:p>
        </p:txBody>
      </p:sp>
      <p:sp>
        <p:nvSpPr>
          <p:cNvPr id="110" name="TextBox 109"/>
          <p:cNvSpPr txBox="1"/>
          <p:nvPr/>
        </p:nvSpPr>
        <p:spPr>
          <a:xfrm>
            <a:off x="4968897" y="4796753"/>
            <a:ext cx="3677392" cy="923330"/>
          </a:xfrm>
          <a:prstGeom prst="rect">
            <a:avLst/>
          </a:prstGeom>
          <a:noFill/>
        </p:spPr>
        <p:txBody>
          <a:bodyPr wrap="square" rtlCol="0">
            <a:spAutoFit/>
          </a:bodyPr>
          <a:lstStyle/>
          <a:p>
            <a:pPr marL="347663" indent="-347663"/>
            <a:r>
              <a:rPr lang="en-US" dirty="0" smtClean="0"/>
              <a:t>(b) 	Never join by cutting across another pilot’s circle </a:t>
            </a:r>
            <a:br>
              <a:rPr lang="en-US" dirty="0" smtClean="0"/>
            </a:br>
            <a:r>
              <a:rPr lang="en-US" dirty="0" smtClean="0"/>
              <a:t>or pulling up into the circle.</a:t>
            </a:r>
            <a:endParaRPr lang="en-US" dirty="0"/>
          </a:p>
        </p:txBody>
      </p:sp>
      <p:sp>
        <p:nvSpPr>
          <p:cNvPr id="111" name="TextBox 110"/>
          <p:cNvSpPr txBox="1"/>
          <p:nvPr/>
        </p:nvSpPr>
        <p:spPr>
          <a:xfrm>
            <a:off x="4980471" y="5769053"/>
            <a:ext cx="3874161" cy="923330"/>
          </a:xfrm>
          <a:prstGeom prst="rect">
            <a:avLst/>
          </a:prstGeom>
          <a:noFill/>
        </p:spPr>
        <p:txBody>
          <a:bodyPr wrap="square" rtlCol="0">
            <a:spAutoFit/>
          </a:bodyPr>
          <a:lstStyle/>
          <a:p>
            <a:pPr marL="347663" indent="-347663"/>
            <a:r>
              <a:rPr lang="en-US" dirty="0" smtClean="0"/>
              <a:t>(c) 	Always circle in the same direction as any nearby glider to make joining each other safe and simple.</a:t>
            </a:r>
            <a:endParaRPr lang="en-US" dirty="0"/>
          </a:p>
        </p:txBody>
      </p:sp>
      <p:grpSp>
        <p:nvGrpSpPr>
          <p:cNvPr id="118" name="Group 117"/>
          <p:cNvGrpSpPr/>
          <p:nvPr/>
        </p:nvGrpSpPr>
        <p:grpSpPr>
          <a:xfrm>
            <a:off x="2433414" y="3932245"/>
            <a:ext cx="428602" cy="841060"/>
            <a:chOff x="2433414" y="3932245"/>
            <a:chExt cx="428602" cy="841060"/>
          </a:xfrm>
        </p:grpSpPr>
        <p:grpSp>
          <p:nvGrpSpPr>
            <p:cNvPr id="113" name="Group 14"/>
            <p:cNvGrpSpPr/>
            <p:nvPr/>
          </p:nvGrpSpPr>
          <p:grpSpPr>
            <a:xfrm rot="1789105">
              <a:off x="2644621" y="4144651"/>
              <a:ext cx="217395" cy="628654"/>
              <a:chOff x="1921669" y="290512"/>
              <a:chExt cx="219075" cy="628654"/>
            </a:xfrm>
          </p:grpSpPr>
          <p:cxnSp>
            <p:nvCxnSpPr>
              <p:cNvPr id="115" name="Straight Connector 114"/>
              <p:cNvCxnSpPr/>
              <p:nvPr/>
            </p:nvCxnSpPr>
            <p:spPr>
              <a:xfrm rot="16200000" flipH="1">
                <a:off x="1675208" y="546499"/>
                <a:ext cx="628654" cy="116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flipH="1">
                <a:off x="2056209" y="577453"/>
                <a:ext cx="142876" cy="2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921669" y="590551"/>
                <a:ext cx="204787" cy="357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4" name="TextBox 113"/>
            <p:cNvSpPr txBox="1"/>
            <p:nvPr/>
          </p:nvSpPr>
          <p:spPr>
            <a:xfrm rot="21421525">
              <a:off x="2433414" y="3932245"/>
              <a:ext cx="266562" cy="276999"/>
            </a:xfrm>
            <a:prstGeom prst="rect">
              <a:avLst/>
            </a:prstGeom>
            <a:noFill/>
          </p:spPr>
          <p:txBody>
            <a:bodyPr wrap="square" rtlCol="0">
              <a:spAutoFit/>
            </a:bodyPr>
            <a:lstStyle/>
            <a:p>
              <a:r>
                <a:rPr lang="en-US" sz="1200" dirty="0" smtClean="0">
                  <a:solidFill>
                    <a:srgbClr val="FF0000"/>
                  </a:solidFill>
                </a:rPr>
                <a:t>3</a:t>
              </a:r>
              <a:endParaRPr lang="en-US" sz="1200" dirty="0">
                <a:solidFill>
                  <a:srgbClr val="FF0000"/>
                </a:solidFill>
              </a:endParaRPr>
            </a:p>
          </p:txBody>
        </p:sp>
      </p:grpSp>
      <p:grpSp>
        <p:nvGrpSpPr>
          <p:cNvPr id="119" name="Group 118"/>
          <p:cNvGrpSpPr/>
          <p:nvPr/>
        </p:nvGrpSpPr>
        <p:grpSpPr>
          <a:xfrm rot="17541541">
            <a:off x="1408118" y="5330103"/>
            <a:ext cx="854147" cy="346373"/>
            <a:chOff x="1044458" y="1390357"/>
            <a:chExt cx="767676" cy="346373"/>
          </a:xfrm>
        </p:grpSpPr>
        <p:grpSp>
          <p:nvGrpSpPr>
            <p:cNvPr id="120" name="Group 15"/>
            <p:cNvGrpSpPr/>
            <p:nvPr/>
          </p:nvGrpSpPr>
          <p:grpSpPr>
            <a:xfrm rot="15230011">
              <a:off x="1388269" y="1312866"/>
              <a:ext cx="219075" cy="628654"/>
              <a:chOff x="1921669" y="290512"/>
              <a:chExt cx="219075" cy="628654"/>
            </a:xfrm>
          </p:grpSpPr>
          <p:cxnSp>
            <p:nvCxnSpPr>
              <p:cNvPr id="122" name="Straight Connector 121"/>
              <p:cNvCxnSpPr/>
              <p:nvPr/>
            </p:nvCxnSpPr>
            <p:spPr>
              <a:xfrm rot="16200000" flipH="1">
                <a:off x="1675208" y="546499"/>
                <a:ext cx="628654" cy="11668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flipH="1">
                <a:off x="2056209" y="577453"/>
                <a:ext cx="142876" cy="261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1921669" y="590551"/>
                <a:ext cx="204787" cy="357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21" name="TextBox 120"/>
            <p:cNvSpPr txBox="1"/>
            <p:nvPr/>
          </p:nvSpPr>
          <p:spPr>
            <a:xfrm rot="3828413">
              <a:off x="1010603" y="1424212"/>
              <a:ext cx="344710" cy="276999"/>
            </a:xfrm>
            <a:prstGeom prst="rect">
              <a:avLst/>
            </a:prstGeom>
            <a:noFill/>
          </p:spPr>
          <p:txBody>
            <a:bodyPr wrap="square" rtlCol="0">
              <a:spAutoFit/>
            </a:bodyPr>
            <a:lstStyle/>
            <a:p>
              <a:r>
                <a:rPr lang="en-US" sz="1200" dirty="0" smtClean="0">
                  <a:solidFill>
                    <a:srgbClr val="00B050"/>
                  </a:solidFill>
                </a:rPr>
                <a:t>2</a:t>
              </a:r>
              <a:endParaRPr lang="en-US" sz="1200" dirty="0">
                <a:solidFill>
                  <a:srgbClr val="00B05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500"/>
                                        <p:tgtEl>
                                          <p:spTgt spid="29"/>
                                        </p:tgtEl>
                                      </p:cBhvr>
                                    </p:animEffect>
                                  </p:childTnLst>
                                </p:cTn>
                              </p:par>
                              <p:par>
                                <p:cTn id="11" presetID="22" presetClass="entr" presetSubtype="1"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wipe(up)">
                                      <p:cBhvr>
                                        <p:cTn id="13" dur="500"/>
                                        <p:tgtEl>
                                          <p:spTgt spid="7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par>
                                <p:cTn id="19" presetID="22" presetClass="exit" presetSubtype="1" fill="hold" nodeType="withEffect">
                                  <p:stCondLst>
                                    <p:cond delay="0"/>
                                  </p:stCondLst>
                                  <p:childTnLst>
                                    <p:animEffect transition="out" filter="wipe(up)">
                                      <p:cBhvr>
                                        <p:cTn id="20" dur="500"/>
                                        <p:tgtEl>
                                          <p:spTgt spid="78"/>
                                        </p:tgtEl>
                                      </p:cBhvr>
                                    </p:animEffect>
                                    <p:set>
                                      <p:cBhvr>
                                        <p:cTn id="21" dur="1" fill="hold">
                                          <p:stCondLst>
                                            <p:cond delay="499"/>
                                          </p:stCondLst>
                                        </p:cTn>
                                        <p:tgtEl>
                                          <p:spTgt spid="78"/>
                                        </p:tgtEl>
                                        <p:attrNameLst>
                                          <p:attrName>style.visibility</p:attrName>
                                        </p:attrNameLst>
                                      </p:cBhvr>
                                      <p:to>
                                        <p:strVal val="hidden"/>
                                      </p:to>
                                    </p:se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right)">
                                      <p:cBhvr>
                                        <p:cTn id="25" dur="500"/>
                                        <p:tgtEl>
                                          <p:spTgt spid="31"/>
                                        </p:tgtEl>
                                      </p:cBhvr>
                                    </p:animEffect>
                                  </p:childTnLst>
                                </p:cTn>
                              </p:par>
                              <p:par>
                                <p:cTn id="26" presetID="22" presetClass="entr" presetSubtype="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up)">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xit" presetSubtype="2" fill="hold" nodeType="clickEffect">
                                  <p:stCondLst>
                                    <p:cond delay="0"/>
                                  </p:stCondLst>
                                  <p:childTnLst>
                                    <p:animEffect transition="out" filter="wipe(right)">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par>
                                <p:cTn id="34" presetID="22" presetClass="exit" presetSubtype="1" fill="hold" nodeType="withEffect">
                                  <p:stCondLst>
                                    <p:cond delay="0"/>
                                  </p:stCondLst>
                                  <p:childTnLst>
                                    <p:animEffect transition="out" filter="wipe(up)">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right)">
                                      <p:cBhvr>
                                        <p:cTn id="40" dur="500"/>
                                        <p:tgtEl>
                                          <p:spTgt spid="36"/>
                                        </p:tgtEl>
                                      </p:cBhvr>
                                    </p:animEffect>
                                  </p:childTnLst>
                                </p:cTn>
                              </p:par>
                              <p:par>
                                <p:cTn id="41" presetID="22" presetClass="entr" presetSubtype="8"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2" fill="hold" nodeType="clickEffect">
                                  <p:stCondLst>
                                    <p:cond delay="0"/>
                                  </p:stCondLst>
                                  <p:childTnLst>
                                    <p:animEffect transition="out" filter="wipe(right)">
                                      <p:cBhvr>
                                        <p:cTn id="47" dur="500"/>
                                        <p:tgtEl>
                                          <p:spTgt spid="36"/>
                                        </p:tgtEl>
                                      </p:cBhvr>
                                    </p:animEffect>
                                    <p:set>
                                      <p:cBhvr>
                                        <p:cTn id="48" dur="1" fill="hold">
                                          <p:stCondLst>
                                            <p:cond delay="499"/>
                                          </p:stCondLst>
                                        </p:cTn>
                                        <p:tgtEl>
                                          <p:spTgt spid="36"/>
                                        </p:tgtEl>
                                        <p:attrNameLst>
                                          <p:attrName>style.visibility</p:attrName>
                                        </p:attrNameLst>
                                      </p:cBhvr>
                                      <p:to>
                                        <p:strVal val="hidden"/>
                                      </p:to>
                                    </p:set>
                                  </p:childTnLst>
                                </p:cTn>
                              </p:par>
                              <p:par>
                                <p:cTn id="49" presetID="22" presetClass="exit" presetSubtype="8" fill="hold" nodeType="withEffect">
                                  <p:stCondLst>
                                    <p:cond delay="0"/>
                                  </p:stCondLst>
                                  <p:childTnLst>
                                    <p:animEffect transition="out" filter="wipe(left)">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up)">
                                      <p:cBhvr>
                                        <p:cTn id="55" dur="500"/>
                                        <p:tgtEl>
                                          <p:spTgt spid="42"/>
                                        </p:tgtEl>
                                      </p:cBhvr>
                                    </p:animEffect>
                                  </p:childTnLst>
                                </p:cTn>
                              </p:par>
                              <p:par>
                                <p:cTn id="56" presetID="22" presetClass="entr" presetSubtype="4" fill="hold"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down)">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1" fill="hold" nodeType="clickEffect">
                                  <p:stCondLst>
                                    <p:cond delay="0"/>
                                  </p:stCondLst>
                                  <p:childTnLst>
                                    <p:animEffect transition="out" filter="wipe(up)">
                                      <p:cBhvr>
                                        <p:cTn id="62" dur="500"/>
                                        <p:tgtEl>
                                          <p:spTgt spid="42"/>
                                        </p:tgtEl>
                                      </p:cBhvr>
                                    </p:animEffect>
                                    <p:set>
                                      <p:cBhvr>
                                        <p:cTn id="63" dur="1" fill="hold">
                                          <p:stCondLst>
                                            <p:cond delay="499"/>
                                          </p:stCondLst>
                                        </p:cTn>
                                        <p:tgtEl>
                                          <p:spTgt spid="42"/>
                                        </p:tgtEl>
                                        <p:attrNameLst>
                                          <p:attrName>style.visibility</p:attrName>
                                        </p:attrNameLst>
                                      </p:cBhvr>
                                      <p:to>
                                        <p:strVal val="hidden"/>
                                      </p:to>
                                    </p:set>
                                  </p:childTnLst>
                                </p:cTn>
                              </p:par>
                              <p:par>
                                <p:cTn id="64" presetID="22" presetClass="exit" presetSubtype="4" fill="hold" nodeType="withEffect">
                                  <p:stCondLst>
                                    <p:cond delay="0"/>
                                  </p:stCondLst>
                                  <p:childTnLst>
                                    <p:animEffect transition="out" filter="wipe(down)">
                                      <p:cBhvr>
                                        <p:cTn id="65" dur="500"/>
                                        <p:tgtEl>
                                          <p:spTgt spid="60"/>
                                        </p:tgtEl>
                                      </p:cBhvr>
                                    </p:animEffect>
                                    <p:set>
                                      <p:cBhvr>
                                        <p:cTn id="66" dur="1" fill="hold">
                                          <p:stCondLst>
                                            <p:cond delay="499"/>
                                          </p:stCondLst>
                                        </p:cTn>
                                        <p:tgtEl>
                                          <p:spTgt spid="60"/>
                                        </p:tgtEl>
                                        <p:attrNameLst>
                                          <p:attrName>style.visibility</p:attrName>
                                        </p:attrNameLst>
                                      </p:cBhvr>
                                      <p:to>
                                        <p:strVal val="hidden"/>
                                      </p:to>
                                    </p:set>
                                  </p:childTnLst>
                                </p:cTn>
                              </p:par>
                            </p:childTnLst>
                          </p:cTn>
                        </p:par>
                        <p:par>
                          <p:cTn id="67" fill="hold">
                            <p:stCondLst>
                              <p:cond delay="500"/>
                            </p:stCondLst>
                            <p:childTnLst>
                              <p:par>
                                <p:cTn id="68" presetID="22" presetClass="entr" presetSubtype="1" fill="hold" nodeType="after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up)">
                                      <p:cBhvr>
                                        <p:cTn id="70" dur="500"/>
                                        <p:tgtEl>
                                          <p:spTgt spid="48"/>
                                        </p:tgtEl>
                                      </p:cBhvr>
                                    </p:animEffect>
                                  </p:childTnLst>
                                </p:cTn>
                              </p:par>
                              <p:par>
                                <p:cTn id="71" presetID="22" presetClass="entr" presetSubtype="4" fill="hold"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ipe(down)">
                                      <p:cBhvr>
                                        <p:cTn id="73" dur="500"/>
                                        <p:tgtEl>
                                          <p:spTgt spid="6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xit" presetSubtype="8" fill="hold" nodeType="clickEffect">
                                  <p:stCondLst>
                                    <p:cond delay="0"/>
                                  </p:stCondLst>
                                  <p:childTnLst>
                                    <p:animEffect transition="out" filter="wipe(left)">
                                      <p:cBhvr>
                                        <p:cTn id="77" dur="500"/>
                                        <p:tgtEl>
                                          <p:spTgt spid="48"/>
                                        </p:tgtEl>
                                      </p:cBhvr>
                                    </p:animEffect>
                                    <p:set>
                                      <p:cBhvr>
                                        <p:cTn id="78" dur="1" fill="hold">
                                          <p:stCondLst>
                                            <p:cond delay="499"/>
                                          </p:stCondLst>
                                        </p:cTn>
                                        <p:tgtEl>
                                          <p:spTgt spid="48"/>
                                        </p:tgtEl>
                                        <p:attrNameLst>
                                          <p:attrName>style.visibility</p:attrName>
                                        </p:attrNameLst>
                                      </p:cBhvr>
                                      <p:to>
                                        <p:strVal val="hidden"/>
                                      </p:to>
                                    </p:set>
                                  </p:childTnLst>
                                </p:cTn>
                              </p:par>
                              <p:par>
                                <p:cTn id="79" presetID="22" presetClass="exit" presetSubtype="2" fill="hold" nodeType="withEffect">
                                  <p:stCondLst>
                                    <p:cond delay="0"/>
                                  </p:stCondLst>
                                  <p:childTnLst>
                                    <p:animEffect transition="out" filter="wipe(right)">
                                      <p:cBhvr>
                                        <p:cTn id="80" dur="500"/>
                                        <p:tgtEl>
                                          <p:spTgt spid="66"/>
                                        </p:tgtEl>
                                      </p:cBhvr>
                                    </p:animEffect>
                                    <p:set>
                                      <p:cBhvr>
                                        <p:cTn id="81" dur="1" fill="hold">
                                          <p:stCondLst>
                                            <p:cond delay="499"/>
                                          </p:stCondLst>
                                        </p:cTn>
                                        <p:tgtEl>
                                          <p:spTgt spid="66"/>
                                        </p:tgtEl>
                                        <p:attrNameLst>
                                          <p:attrName>style.visibility</p:attrName>
                                        </p:attrNameLst>
                                      </p:cBhvr>
                                      <p:to>
                                        <p:strVal val="hidden"/>
                                      </p:to>
                                    </p:set>
                                  </p:childTnLst>
                                </p:cTn>
                              </p:par>
                            </p:childTnLst>
                          </p:cTn>
                        </p:par>
                        <p:par>
                          <p:cTn id="82" fill="hold">
                            <p:stCondLst>
                              <p:cond delay="500"/>
                            </p:stCondLst>
                            <p:childTnLst>
                              <p:par>
                                <p:cTn id="83" presetID="22" presetClass="entr" presetSubtype="8" fill="hold" nodeType="after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wipe(left)">
                                      <p:cBhvr>
                                        <p:cTn id="85" dur="500"/>
                                        <p:tgtEl>
                                          <p:spTgt spid="54"/>
                                        </p:tgtEl>
                                      </p:cBhvr>
                                    </p:animEffect>
                                  </p:childTnLst>
                                </p:cTn>
                              </p:par>
                              <p:par>
                                <p:cTn id="86" presetID="22" presetClass="entr" presetSubtype="2" fill="hold"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wipe(right)">
                                      <p:cBhvr>
                                        <p:cTn id="88" dur="500"/>
                                        <p:tgtEl>
                                          <p:spTgt spid="72"/>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54"/>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72"/>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09"/>
                                        </p:tgtEl>
                                        <p:attrNameLst>
                                          <p:attrName>style.visibility</p:attrName>
                                        </p:attrNameLst>
                                      </p:cBhvr>
                                      <p:to>
                                        <p:strVal val="hidden"/>
                                      </p:to>
                                    </p:set>
                                  </p:childTnLst>
                                </p:cTn>
                              </p:par>
                            </p:childTnLst>
                          </p:cTn>
                        </p:par>
                        <p:par>
                          <p:cTn id="97" fill="hold">
                            <p:stCondLst>
                              <p:cond delay="0"/>
                            </p:stCondLst>
                            <p:childTnLst>
                              <p:par>
                                <p:cTn id="98" presetID="1" presetClass="entr" presetSubtype="0" fill="hold" grpId="0" nodeType="afterEffect">
                                  <p:stCondLst>
                                    <p:cond delay="0"/>
                                  </p:stCondLst>
                                  <p:childTnLst>
                                    <p:set>
                                      <p:cBhvr>
                                        <p:cTn id="99" dur="1" fill="hold">
                                          <p:stCondLst>
                                            <p:cond delay="0"/>
                                          </p:stCondLst>
                                        </p:cTn>
                                        <p:tgtEl>
                                          <p:spTgt spid="110"/>
                                        </p:tgtEl>
                                        <p:attrNameLst>
                                          <p:attrName>style.visibility</p:attrName>
                                        </p:attrNameLst>
                                      </p:cBhvr>
                                      <p:to>
                                        <p:strVal val="visible"/>
                                      </p:to>
                                    </p:set>
                                  </p:childTnLst>
                                </p:cTn>
                              </p:par>
                            </p:childTnLst>
                          </p:cTn>
                        </p:par>
                        <p:par>
                          <p:cTn id="100" fill="hold">
                            <p:stCondLst>
                              <p:cond delay="0"/>
                            </p:stCondLst>
                            <p:childTnLst>
                              <p:par>
                                <p:cTn id="101" presetID="1" presetClass="entr" presetSubtype="0" fill="hold" grpId="0" nodeType="after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84"/>
                                        </p:tgtEl>
                                      </p:cBhvr>
                                    </p:animEffect>
                                    <p:set>
                                      <p:cBhvr>
                                        <p:cTn id="107" dur="1" fill="hold">
                                          <p:stCondLst>
                                            <p:cond delay="499"/>
                                          </p:stCondLst>
                                        </p:cTn>
                                        <p:tgtEl>
                                          <p:spTgt spid="84"/>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110"/>
                                        </p:tgtEl>
                                        <p:attrNameLst>
                                          <p:attrName>style.visibility</p:attrName>
                                        </p:attrNameLst>
                                      </p:cBhvr>
                                      <p:to>
                                        <p:strVal val="hidden"/>
                                      </p:to>
                                    </p:set>
                                  </p:childTnLst>
                                </p:cTn>
                              </p:par>
                            </p:childTnLst>
                          </p:cTn>
                        </p:par>
                        <p:par>
                          <p:cTn id="110" fill="hold">
                            <p:stCondLst>
                              <p:cond delay="500"/>
                            </p:stCondLst>
                            <p:childTnLst>
                              <p:par>
                                <p:cTn id="111" presetID="1" presetClass="entr" presetSubtype="0" fill="hold" grpId="0" nodeType="afterEffect">
                                  <p:stCondLst>
                                    <p:cond delay="0"/>
                                  </p:stCondLst>
                                  <p:childTnLst>
                                    <p:set>
                                      <p:cBhvr>
                                        <p:cTn id="112" dur="1" fill="hold">
                                          <p:stCondLst>
                                            <p:cond delay="0"/>
                                          </p:stCondLst>
                                        </p:cTn>
                                        <p:tgtEl>
                                          <p:spTgt spid="111"/>
                                        </p:tgtEl>
                                        <p:attrNameLst>
                                          <p:attrName>style.visibility</p:attrName>
                                        </p:attrNameLst>
                                      </p:cBhvr>
                                      <p:to>
                                        <p:strVal val="visible"/>
                                      </p:to>
                                    </p:set>
                                  </p:childTnLst>
                                </p:cTn>
                              </p:par>
                            </p:childTnLst>
                          </p:cTn>
                        </p:par>
                        <p:par>
                          <p:cTn id="113" fill="hold">
                            <p:stCondLst>
                              <p:cond delay="500"/>
                            </p:stCondLst>
                            <p:childTnLst>
                              <p:par>
                                <p:cTn id="114" presetID="22" presetClass="entr" presetSubtype="2" fill="hold" nodeType="afterEffect">
                                  <p:stCondLst>
                                    <p:cond delay="0"/>
                                  </p:stCondLst>
                                  <p:childTnLst>
                                    <p:set>
                                      <p:cBhvr>
                                        <p:cTn id="115" dur="1" fill="hold">
                                          <p:stCondLst>
                                            <p:cond delay="0"/>
                                          </p:stCondLst>
                                        </p:cTn>
                                        <p:tgtEl>
                                          <p:spTgt spid="85"/>
                                        </p:tgtEl>
                                        <p:attrNameLst>
                                          <p:attrName>style.visibility</p:attrName>
                                        </p:attrNameLst>
                                      </p:cBhvr>
                                      <p:to>
                                        <p:strVal val="visible"/>
                                      </p:to>
                                    </p:set>
                                    <p:animEffect transition="in" filter="wipe(right)">
                                      <p:cBhvr>
                                        <p:cTn id="116" dur="500"/>
                                        <p:tgtEl>
                                          <p:spTgt spid="85"/>
                                        </p:tgtEl>
                                      </p:cBhvr>
                                    </p:animEffect>
                                  </p:childTnLst>
                                </p:cTn>
                              </p:par>
                              <p:par>
                                <p:cTn id="117" presetID="22" presetClass="entr" presetSubtype="1" fill="hold" nodeType="withEffect">
                                  <p:stCondLst>
                                    <p:cond delay="0"/>
                                  </p:stCondLst>
                                  <p:childTnLst>
                                    <p:set>
                                      <p:cBhvr>
                                        <p:cTn id="118" dur="1" fill="hold">
                                          <p:stCondLst>
                                            <p:cond delay="0"/>
                                          </p:stCondLst>
                                        </p:cTn>
                                        <p:tgtEl>
                                          <p:spTgt spid="97"/>
                                        </p:tgtEl>
                                        <p:attrNameLst>
                                          <p:attrName>style.visibility</p:attrName>
                                        </p:attrNameLst>
                                      </p:cBhvr>
                                      <p:to>
                                        <p:strVal val="visible"/>
                                      </p:to>
                                    </p:set>
                                    <p:animEffect transition="in" filter="wipe(up)">
                                      <p:cBhvr>
                                        <p:cTn id="119" dur="500"/>
                                        <p:tgtEl>
                                          <p:spTgt spid="97"/>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85"/>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97"/>
                                        </p:tgtEl>
                                        <p:attrNameLst>
                                          <p:attrName>style.visibility</p:attrName>
                                        </p:attrNameLst>
                                      </p:cBhvr>
                                      <p:to>
                                        <p:strVal val="hidden"/>
                                      </p:to>
                                    </p:set>
                                  </p:childTnLst>
                                </p:cTn>
                              </p:par>
                            </p:childTnLst>
                          </p:cTn>
                        </p:par>
                        <p:par>
                          <p:cTn id="126" fill="hold">
                            <p:stCondLst>
                              <p:cond delay="0"/>
                            </p:stCondLst>
                            <p:childTnLst>
                              <p:par>
                                <p:cTn id="127" presetID="22" presetClass="entr" presetSubtype="2" fill="hold" nodeType="afterEffect">
                                  <p:stCondLst>
                                    <p:cond delay="0"/>
                                  </p:stCondLst>
                                  <p:childTnLst>
                                    <p:set>
                                      <p:cBhvr>
                                        <p:cTn id="128" dur="1" fill="hold">
                                          <p:stCondLst>
                                            <p:cond delay="0"/>
                                          </p:stCondLst>
                                        </p:cTn>
                                        <p:tgtEl>
                                          <p:spTgt spid="91"/>
                                        </p:tgtEl>
                                        <p:attrNameLst>
                                          <p:attrName>style.visibility</p:attrName>
                                        </p:attrNameLst>
                                      </p:cBhvr>
                                      <p:to>
                                        <p:strVal val="visible"/>
                                      </p:to>
                                    </p:set>
                                    <p:animEffect transition="in" filter="wipe(right)">
                                      <p:cBhvr>
                                        <p:cTn id="129" dur="500"/>
                                        <p:tgtEl>
                                          <p:spTgt spid="91"/>
                                        </p:tgtEl>
                                      </p:cBhvr>
                                    </p:animEffect>
                                  </p:childTnLst>
                                </p:cTn>
                              </p:par>
                              <p:par>
                                <p:cTn id="130" presetID="22" presetClass="entr" presetSubtype="1" fill="hold" nodeType="withEffect">
                                  <p:stCondLst>
                                    <p:cond delay="0"/>
                                  </p:stCondLst>
                                  <p:childTnLst>
                                    <p:set>
                                      <p:cBhvr>
                                        <p:cTn id="131" dur="1" fill="hold">
                                          <p:stCondLst>
                                            <p:cond delay="0"/>
                                          </p:stCondLst>
                                        </p:cTn>
                                        <p:tgtEl>
                                          <p:spTgt spid="119"/>
                                        </p:tgtEl>
                                        <p:attrNameLst>
                                          <p:attrName>style.visibility</p:attrName>
                                        </p:attrNameLst>
                                      </p:cBhvr>
                                      <p:to>
                                        <p:strVal val="visible"/>
                                      </p:to>
                                    </p:set>
                                    <p:animEffect transition="in" filter="wipe(up)">
                                      <p:cBhvr>
                                        <p:cTn id="132" dur="500"/>
                                        <p:tgtEl>
                                          <p:spTgt spid="119"/>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91"/>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119"/>
                                        </p:tgtEl>
                                        <p:attrNameLst>
                                          <p:attrName>style.visibility</p:attrName>
                                        </p:attrNameLst>
                                      </p:cBhvr>
                                      <p:to>
                                        <p:strVal val="hidden"/>
                                      </p:to>
                                    </p:set>
                                  </p:childTnLst>
                                </p:cTn>
                              </p:par>
                            </p:childTnLst>
                          </p:cTn>
                        </p:par>
                        <p:par>
                          <p:cTn id="139" fill="hold">
                            <p:stCondLst>
                              <p:cond delay="0"/>
                            </p:stCondLst>
                            <p:childTnLst>
                              <p:par>
                                <p:cTn id="140" presetID="22" presetClass="entr" presetSubtype="4" fill="hold" nodeType="afterEffect">
                                  <p:stCondLst>
                                    <p:cond delay="0"/>
                                  </p:stCondLst>
                                  <p:childTnLst>
                                    <p:set>
                                      <p:cBhvr>
                                        <p:cTn id="141" dur="1" fill="hold">
                                          <p:stCondLst>
                                            <p:cond delay="0"/>
                                          </p:stCondLst>
                                        </p:cTn>
                                        <p:tgtEl>
                                          <p:spTgt spid="103"/>
                                        </p:tgtEl>
                                        <p:attrNameLst>
                                          <p:attrName>style.visibility</p:attrName>
                                        </p:attrNameLst>
                                      </p:cBhvr>
                                      <p:to>
                                        <p:strVal val="visible"/>
                                      </p:to>
                                    </p:set>
                                    <p:animEffect transition="in" filter="wipe(down)">
                                      <p:cBhvr>
                                        <p:cTn id="142" dur="500"/>
                                        <p:tgtEl>
                                          <p:spTgt spid="103"/>
                                        </p:tgtEl>
                                      </p:cBhvr>
                                    </p:animEffect>
                                  </p:childTnLst>
                                </p:cTn>
                              </p:par>
                              <p:par>
                                <p:cTn id="143" presetID="22" presetClass="entr" presetSubtype="2" fill="hold" nodeType="withEffect">
                                  <p:stCondLst>
                                    <p:cond delay="0"/>
                                  </p:stCondLst>
                                  <p:childTnLst>
                                    <p:set>
                                      <p:cBhvr>
                                        <p:cTn id="144" dur="1" fill="hold">
                                          <p:stCondLst>
                                            <p:cond delay="0"/>
                                          </p:stCondLst>
                                        </p:cTn>
                                        <p:tgtEl>
                                          <p:spTgt spid="118"/>
                                        </p:tgtEl>
                                        <p:attrNameLst>
                                          <p:attrName>style.visibility</p:attrName>
                                        </p:attrNameLst>
                                      </p:cBhvr>
                                      <p:to>
                                        <p:strVal val="visible"/>
                                      </p:to>
                                    </p:set>
                                    <p:animEffect transition="in" filter="wipe(right)">
                                      <p:cBhvr>
                                        <p:cTn id="145" dur="500"/>
                                        <p:tgtEl>
                                          <p:spTgt spid="118"/>
                                        </p:tgtEl>
                                      </p:cBhvr>
                                    </p:animEffec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11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1000"/>
                                        <p:tgtEl>
                                          <p:spTgt spid="103"/>
                                        </p:tgtEl>
                                      </p:cBhvr>
                                    </p:animEffect>
                                    <p:set>
                                      <p:cBhvr>
                                        <p:cTn id="152" dur="1" fill="hold">
                                          <p:stCondLst>
                                            <p:cond delay="999"/>
                                          </p:stCondLst>
                                        </p:cTn>
                                        <p:tgtEl>
                                          <p:spTgt spid="103"/>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1000"/>
                                        <p:tgtEl>
                                          <p:spTgt spid="118"/>
                                        </p:tgtEl>
                                      </p:cBhvr>
                                    </p:animEffect>
                                    <p:set>
                                      <p:cBhvr>
                                        <p:cTn id="155" dur="1" fill="hold">
                                          <p:stCondLst>
                                            <p:cond delay="999"/>
                                          </p:stCondLst>
                                        </p:cTn>
                                        <p:tgtEl>
                                          <p:spTgt spid="118"/>
                                        </p:tgtEl>
                                        <p:attrNameLst>
                                          <p:attrName>style.visibility</p:attrName>
                                        </p:attrNameLst>
                                      </p:cBhvr>
                                      <p:to>
                                        <p:strVal val="hidden"/>
                                      </p:to>
                                    </p:set>
                                  </p:childTnLst>
                                </p:cTn>
                              </p:par>
                            </p:childTnLst>
                          </p:cTn>
                        </p:par>
                        <p:par>
                          <p:cTn id="156" fill="hold">
                            <p:stCondLst>
                              <p:cond delay="1000"/>
                            </p:stCondLst>
                            <p:childTnLst>
                              <p:par>
                                <p:cTn id="157" presetID="1" presetClass="entr" presetSubtype="0" fill="hold" grpId="2" nodeType="afterEffect">
                                  <p:stCondLst>
                                    <p:cond delay="0"/>
                                  </p:stCondLst>
                                  <p:childTnLst>
                                    <p:set>
                                      <p:cBhvr>
                                        <p:cTn id="158" dur="1" fill="hold">
                                          <p:stCondLst>
                                            <p:cond delay="0"/>
                                          </p:stCondLst>
                                        </p:cTn>
                                        <p:tgtEl>
                                          <p:spTgt spid="109"/>
                                        </p:tgtEl>
                                        <p:attrNameLst>
                                          <p:attrName>style.visibility</p:attrName>
                                        </p:attrNameLst>
                                      </p:cBhvr>
                                      <p:to>
                                        <p:strVal val="visible"/>
                                      </p:to>
                                    </p:set>
                                  </p:childTnLst>
                                </p:cTn>
                              </p:par>
                            </p:childTnLst>
                          </p:cTn>
                        </p:par>
                        <p:par>
                          <p:cTn id="159" fill="hold">
                            <p:stCondLst>
                              <p:cond delay="1000"/>
                            </p:stCondLst>
                            <p:childTnLst>
                              <p:par>
                                <p:cTn id="160" presetID="10" presetClass="entr" presetSubtype="0" fill="hold" grpId="2" nodeType="afterEffect">
                                  <p:stCondLst>
                                    <p:cond delay="0"/>
                                  </p:stCondLst>
                                  <p:childTnLst>
                                    <p:set>
                                      <p:cBhvr>
                                        <p:cTn id="161" dur="1" fill="hold">
                                          <p:stCondLst>
                                            <p:cond delay="0"/>
                                          </p:stCondLst>
                                        </p:cTn>
                                        <p:tgtEl>
                                          <p:spTgt spid="110"/>
                                        </p:tgtEl>
                                        <p:attrNameLst>
                                          <p:attrName>style.visibility</p:attrName>
                                        </p:attrNameLst>
                                      </p:cBhvr>
                                      <p:to>
                                        <p:strVal val="visible"/>
                                      </p:to>
                                    </p:set>
                                    <p:animEffect transition="in" filter="fade">
                                      <p:cBhvr>
                                        <p:cTn id="162" dur="2000"/>
                                        <p:tgtEl>
                                          <p:spTgt spid="110"/>
                                        </p:tgtEl>
                                      </p:cBhvr>
                                    </p:animEffect>
                                  </p:childTnLst>
                                </p:cTn>
                              </p:par>
                            </p:childTnLst>
                          </p:cTn>
                        </p:par>
                        <p:par>
                          <p:cTn id="163" fill="hold">
                            <p:stCondLst>
                              <p:cond delay="3000"/>
                            </p:stCondLst>
                            <p:childTnLst>
                              <p:par>
                                <p:cTn id="164" presetID="10" presetClass="entr" presetSubtype="0" fill="hold" grpId="2" nodeType="afterEffect">
                                  <p:stCondLst>
                                    <p:cond delay="0"/>
                                  </p:stCondLst>
                                  <p:childTnLst>
                                    <p:set>
                                      <p:cBhvr>
                                        <p:cTn id="165" dur="1" fill="hold">
                                          <p:stCondLst>
                                            <p:cond delay="0"/>
                                          </p:stCondLst>
                                        </p:cTn>
                                        <p:tgtEl>
                                          <p:spTgt spid="111"/>
                                        </p:tgtEl>
                                        <p:attrNameLst>
                                          <p:attrName>style.visibility</p:attrName>
                                        </p:attrNameLst>
                                      </p:cBhvr>
                                      <p:to>
                                        <p:strVal val="visible"/>
                                      </p:to>
                                    </p:set>
                                    <p:animEffect transition="in" filter="fade">
                                      <p:cBhvr>
                                        <p:cTn id="166"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4" grpId="1" animBg="1"/>
      <p:bldP spid="109" grpId="0"/>
      <p:bldP spid="109" grpId="1"/>
      <p:bldP spid="109" grpId="2"/>
      <p:bldP spid="110" grpId="0"/>
      <p:bldP spid="110" grpId="1"/>
      <p:bldP spid="110" grpId="2"/>
      <p:bldP spid="111" grpId="0"/>
      <p:bldP spid="111" grpId="1"/>
      <p:bldP spid="111"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cstate="print"/>
          <a:srcRect/>
          <a:stretch>
            <a:fillRect/>
          </a:stretch>
        </p:blipFill>
        <p:spPr bwMode="auto">
          <a:xfrm>
            <a:off x="6324600" y="1139825"/>
            <a:ext cx="2711450" cy="5565775"/>
          </a:xfrm>
          <a:prstGeom prst="rect">
            <a:avLst/>
          </a:prstGeom>
          <a:noFill/>
          <a:ln w="9525">
            <a:noFill/>
            <a:miter lim="800000"/>
            <a:headEnd/>
            <a:tailEnd/>
          </a:ln>
          <a:effectLst/>
        </p:spPr>
      </p:pic>
      <p:sp>
        <p:nvSpPr>
          <p:cNvPr id="15365" name="Text Box 5"/>
          <p:cNvSpPr txBox="1">
            <a:spLocks noChangeArrowheads="1"/>
          </p:cNvSpPr>
          <p:nvPr/>
        </p:nvSpPr>
        <p:spPr bwMode="auto">
          <a:xfrm>
            <a:off x="228601" y="1524000"/>
            <a:ext cx="3429000" cy="2585323"/>
          </a:xfrm>
          <a:prstGeom prst="rect">
            <a:avLst/>
          </a:prstGeom>
          <a:noFill/>
          <a:ln w="9525">
            <a:noFill/>
            <a:miter lim="800000"/>
            <a:headEnd/>
            <a:tailEnd/>
          </a:ln>
          <a:effectLst/>
        </p:spPr>
        <p:txBody>
          <a:bodyPr wrap="square">
            <a:spAutoFit/>
          </a:bodyPr>
          <a:lstStyle/>
          <a:p>
            <a:pPr marL="173038" indent="-173038">
              <a:buFont typeface="Arial" pitchFamily="34" charset="0"/>
              <a:buChar char="•"/>
            </a:pPr>
            <a:r>
              <a:rPr lang="en-US" dirty="0" smtClean="0">
                <a:solidFill>
                  <a:prstClr val="black"/>
                </a:solidFill>
              </a:rPr>
              <a:t>Enter </a:t>
            </a:r>
            <a:r>
              <a:rPr lang="en-US" dirty="0">
                <a:solidFill>
                  <a:prstClr val="black"/>
                </a:solidFill>
              </a:rPr>
              <a:t>from the side, </a:t>
            </a:r>
            <a:r>
              <a:rPr lang="en-US" dirty="0" smtClean="0">
                <a:solidFill>
                  <a:prstClr val="black"/>
                </a:solidFill>
              </a:rPr>
              <a:t/>
            </a:r>
            <a:br>
              <a:rPr lang="en-US" dirty="0" smtClean="0">
                <a:solidFill>
                  <a:prstClr val="black"/>
                </a:solidFill>
              </a:rPr>
            </a:br>
            <a:r>
              <a:rPr lang="en-US" dirty="0" smtClean="0">
                <a:solidFill>
                  <a:prstClr val="black"/>
                </a:solidFill>
              </a:rPr>
              <a:t>don’t </a:t>
            </a:r>
            <a:r>
              <a:rPr lang="en-US" dirty="0">
                <a:solidFill>
                  <a:prstClr val="black"/>
                </a:solidFill>
              </a:rPr>
              <a:t>aim for the </a:t>
            </a:r>
            <a:r>
              <a:rPr lang="en-US" dirty="0" smtClean="0">
                <a:solidFill>
                  <a:prstClr val="black"/>
                </a:solidFill>
              </a:rPr>
              <a:t>middle</a:t>
            </a:r>
            <a:br>
              <a:rPr lang="en-US" dirty="0" smtClean="0">
                <a:solidFill>
                  <a:prstClr val="black"/>
                </a:solidFill>
              </a:rPr>
            </a:br>
            <a:endParaRPr lang="en-US" dirty="0">
              <a:solidFill>
                <a:prstClr val="black"/>
              </a:solidFill>
            </a:endParaRPr>
          </a:p>
          <a:p>
            <a:pPr marL="173038" indent="-173038">
              <a:buFont typeface="Arial" pitchFamily="34" charset="0"/>
              <a:buChar char="•"/>
            </a:pPr>
            <a:r>
              <a:rPr lang="en-US" dirty="0" smtClean="0">
                <a:solidFill>
                  <a:prstClr val="black"/>
                </a:solidFill>
              </a:rPr>
              <a:t>Vary </a:t>
            </a:r>
            <a:r>
              <a:rPr lang="en-US" dirty="0">
                <a:solidFill>
                  <a:prstClr val="black"/>
                </a:solidFill>
              </a:rPr>
              <a:t>your bank to fit yourself in</a:t>
            </a:r>
          </a:p>
          <a:p>
            <a:pPr marL="173038" indent="-173038">
              <a:buFont typeface="Arial" pitchFamily="34" charset="0"/>
              <a:buChar char="•"/>
            </a:pPr>
            <a:endParaRPr lang="en-US" dirty="0">
              <a:solidFill>
                <a:prstClr val="black"/>
              </a:solidFill>
            </a:endParaRPr>
          </a:p>
          <a:p>
            <a:pPr marL="173038" indent="-173038">
              <a:buFont typeface="Arial" pitchFamily="34" charset="0"/>
              <a:buChar char="•"/>
            </a:pPr>
            <a:r>
              <a:rPr lang="en-US" dirty="0">
                <a:solidFill>
                  <a:prstClr val="black"/>
                </a:solidFill>
              </a:rPr>
              <a:t>Turn in the same direction of the first sailplane </a:t>
            </a:r>
            <a:r>
              <a:rPr lang="en-US" dirty="0" smtClean="0">
                <a:solidFill>
                  <a:prstClr val="black"/>
                </a:solidFill>
              </a:rPr>
              <a:t>in, usually above</a:t>
            </a:r>
            <a:endParaRPr lang="en-US" dirty="0">
              <a:solidFill>
                <a:prstClr val="black"/>
              </a:solidFill>
            </a:endParaRPr>
          </a:p>
          <a:p>
            <a:pPr marL="173038" indent="-173038">
              <a:buFont typeface="Arial" pitchFamily="34" charset="0"/>
              <a:buChar char="•"/>
            </a:pPr>
            <a:endParaRPr lang="en-US" dirty="0">
              <a:solidFill>
                <a:prstClr val="black"/>
              </a:solidFill>
            </a:endParaRPr>
          </a:p>
          <a:p>
            <a:pPr marL="285750" indent="-285750">
              <a:buFont typeface="Arial" pitchFamily="34" charset="0"/>
              <a:buChar char="•"/>
            </a:pPr>
            <a:endParaRPr lang="en-US" dirty="0">
              <a:solidFill>
                <a:prstClr val="black"/>
              </a:solidFill>
            </a:endParaRPr>
          </a:p>
        </p:txBody>
      </p:sp>
      <p:pic>
        <p:nvPicPr>
          <p:cNvPr id="15366" name="Picture 6"/>
          <p:cNvPicPr>
            <a:picLocks noChangeAspect="1" noChangeArrowheads="1"/>
          </p:cNvPicPr>
          <p:nvPr/>
        </p:nvPicPr>
        <p:blipFill>
          <a:blip r:embed="rId4" cstate="print"/>
          <a:srcRect/>
          <a:stretch>
            <a:fillRect/>
          </a:stretch>
        </p:blipFill>
        <p:spPr bwMode="auto">
          <a:xfrm>
            <a:off x="3810000" y="1129770"/>
            <a:ext cx="2711450" cy="3865563"/>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Thermal </a:t>
            </a:r>
            <a:r>
              <a:rPr lang="en-US" dirty="0" smtClean="0"/>
              <a:t>Entry/Exit</a:t>
            </a:r>
            <a:endParaRPr lang="en-US" dirty="0"/>
          </a:p>
        </p:txBody>
      </p:sp>
      <p:sp>
        <p:nvSpPr>
          <p:cNvPr id="6" name="Text Box 5"/>
          <p:cNvSpPr txBox="1">
            <a:spLocks noChangeArrowheads="1"/>
          </p:cNvSpPr>
          <p:nvPr/>
        </p:nvSpPr>
        <p:spPr bwMode="auto">
          <a:xfrm>
            <a:off x="228600" y="3690878"/>
            <a:ext cx="3429000" cy="2862322"/>
          </a:xfrm>
          <a:prstGeom prst="rect">
            <a:avLst/>
          </a:prstGeom>
          <a:noFill/>
          <a:ln w="9525">
            <a:noFill/>
            <a:miter lim="800000"/>
            <a:headEnd/>
            <a:tailEnd/>
          </a:ln>
          <a:effectLst/>
        </p:spPr>
        <p:txBody>
          <a:bodyPr wrap="square">
            <a:spAutoFit/>
          </a:bodyPr>
          <a:lstStyle/>
          <a:p>
            <a:pPr marL="173038" indent="-173038">
              <a:buFont typeface="Arial" pitchFamily="34" charset="0"/>
              <a:buChar char="•"/>
            </a:pPr>
            <a:r>
              <a:rPr lang="en-US" dirty="0" smtClean="0">
                <a:solidFill>
                  <a:prstClr val="black"/>
                </a:solidFill>
              </a:rPr>
              <a:t>Avoid </a:t>
            </a:r>
            <a:r>
              <a:rPr lang="en-US" dirty="0">
                <a:solidFill>
                  <a:prstClr val="black"/>
                </a:solidFill>
              </a:rPr>
              <a:t>just above or just below positions</a:t>
            </a:r>
          </a:p>
          <a:p>
            <a:pPr marL="173038" indent="-173038">
              <a:buFont typeface="Arial" pitchFamily="34" charset="0"/>
              <a:buChar char="•"/>
            </a:pPr>
            <a:endParaRPr lang="en-US" dirty="0">
              <a:solidFill>
                <a:prstClr val="black"/>
              </a:solidFill>
            </a:endParaRPr>
          </a:p>
          <a:p>
            <a:pPr marL="173038" indent="-173038">
              <a:buFont typeface="Arial" pitchFamily="34" charset="0"/>
              <a:buChar char="•"/>
            </a:pPr>
            <a:r>
              <a:rPr lang="en-US" dirty="0" smtClean="0">
                <a:solidFill>
                  <a:prstClr val="black"/>
                </a:solidFill>
              </a:rPr>
              <a:t>Passing, avoid </a:t>
            </a:r>
            <a:r>
              <a:rPr lang="en-US" dirty="0">
                <a:solidFill>
                  <a:prstClr val="black"/>
                </a:solidFill>
              </a:rPr>
              <a:t>cutting across the nose of a slow climber</a:t>
            </a:r>
          </a:p>
          <a:p>
            <a:pPr marL="173038" indent="-173038">
              <a:buFont typeface="Arial" pitchFamily="34" charset="0"/>
              <a:buChar char="•"/>
            </a:pPr>
            <a:endParaRPr lang="en-US" dirty="0">
              <a:solidFill>
                <a:prstClr val="black"/>
              </a:solidFill>
            </a:endParaRPr>
          </a:p>
          <a:p>
            <a:pPr marL="173038" indent="-173038">
              <a:buFont typeface="Arial" pitchFamily="34" charset="0"/>
              <a:buChar char="•"/>
            </a:pPr>
            <a:r>
              <a:rPr lang="en-US" dirty="0">
                <a:solidFill>
                  <a:prstClr val="black"/>
                </a:solidFill>
              </a:rPr>
              <a:t>Don’t bomb through the center upon leaving</a:t>
            </a:r>
            <a:r>
              <a:rPr lang="en-US" i="1" dirty="0">
                <a:solidFill>
                  <a:prstClr val="black"/>
                </a:solidFill>
              </a:rPr>
              <a:t>, no matter what </a:t>
            </a:r>
            <a:r>
              <a:rPr lang="en-US" i="1" dirty="0" smtClean="0">
                <a:solidFill>
                  <a:prstClr val="black"/>
                </a:solidFill>
              </a:rPr>
              <a:t>the books say</a:t>
            </a:r>
            <a:endParaRPr lang="en-US" i="1" dirty="0">
              <a:solidFill>
                <a:prstClr val="black"/>
              </a:solidFill>
            </a:endParaRPr>
          </a:p>
          <a:p>
            <a:pPr marL="285750" indent="-285750">
              <a:buFont typeface="Arial" pitchFamily="34" charset="0"/>
              <a:buChar char="•"/>
            </a:pPr>
            <a:endParaRPr lang="en-US" dirty="0">
              <a:solidFill>
                <a:prstClr val="black"/>
              </a:solidFill>
            </a:endParaRPr>
          </a:p>
        </p:txBody>
      </p:sp>
    </p:spTree>
    <p:extLst>
      <p:ext uri="{BB962C8B-B14F-4D97-AF65-F5344CB8AC3E}">
        <p14:creationId xmlns:p14="http://schemas.microsoft.com/office/powerpoint/2010/main" xmlns="" val="1586943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fade">
                                      <p:cBhvr>
                                        <p:cTn id="7" dur="2000"/>
                                        <p:tgtEl>
                                          <p:spTgt spid="15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fade">
                                      <p:cBhvr>
                                        <p:cTn id="12" dur="2000"/>
                                        <p:tgtEl>
                                          <p:spTgt spid="15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5">
                                            <p:txEl>
                                              <p:pRg st="3" end="3"/>
                                            </p:txEl>
                                          </p:spTgt>
                                        </p:tgtEl>
                                        <p:attrNameLst>
                                          <p:attrName>style.visibility</p:attrName>
                                        </p:attrNameLst>
                                      </p:cBhvr>
                                      <p:to>
                                        <p:strVal val="visible"/>
                                      </p:to>
                                    </p:set>
                                    <p:animEffect transition="in" filter="fade">
                                      <p:cBhvr>
                                        <p:cTn id="17" dur="2000"/>
                                        <p:tgtEl>
                                          <p:spTgt spid="1536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6"/>
                                        </p:tgtEl>
                                        <p:attrNameLst>
                                          <p:attrName>style.visibility</p:attrName>
                                        </p:attrNameLst>
                                      </p:cBhvr>
                                      <p:to>
                                        <p:strVal val="visible"/>
                                      </p:to>
                                    </p:set>
                                    <p:animEffect transition="in" filter="fade">
                                      <p:cBhvr>
                                        <p:cTn id="22" dur="2000"/>
                                        <p:tgtEl>
                                          <p:spTgt spid="15366"/>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2000"/>
                                        <p:tgtEl>
                                          <p:spTgt spid="6">
                                            <p:txEl>
                                              <p:pRg st="0" end="0"/>
                                            </p:txEl>
                                          </p:spTgt>
                                        </p:tgtEl>
                                      </p:cBhvr>
                                    </p:animEffect>
                                  </p:childTnLst>
                                </p:cTn>
                              </p:par>
                            </p:childTnLst>
                          </p:cTn>
                        </p:par>
                        <p:par>
                          <p:cTn id="27" fill="hold">
                            <p:stCondLst>
                              <p:cond delay="4000"/>
                            </p:stCondLst>
                            <p:childTnLst>
                              <p:par>
                                <p:cTn id="28" presetID="10" presetClass="entr" presetSubtype="0" fill="hold" grpId="0"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2000"/>
                                        <p:tgtEl>
                                          <p:spTgt spid="6">
                                            <p:txEl>
                                              <p:pRg st="2" end="2"/>
                                            </p:txEl>
                                          </p:spTgt>
                                        </p:tgtEl>
                                      </p:cBhvr>
                                    </p:animEffect>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262467" y="1571986"/>
            <a:ext cx="6781800" cy="707886"/>
          </a:xfrm>
          <a:prstGeom prst="rect">
            <a:avLst/>
          </a:prstGeom>
          <a:noFill/>
          <a:ln w="9525">
            <a:noFill/>
            <a:miter lim="800000"/>
            <a:headEnd/>
            <a:tailEnd/>
          </a:ln>
          <a:effectLst/>
        </p:spPr>
        <p:txBody>
          <a:bodyPr>
            <a:spAutoFit/>
          </a:bodyPr>
          <a:lstStyle/>
          <a:p>
            <a:r>
              <a:rPr lang="en-US" sz="2000" dirty="0" smtClean="0">
                <a:solidFill>
                  <a:prstClr val="black"/>
                </a:solidFill>
              </a:rPr>
              <a:t>Open up </a:t>
            </a:r>
            <a:r>
              <a:rPr lang="en-US" sz="2000" dirty="0" smtClean="0">
                <a:solidFill>
                  <a:prstClr val="black"/>
                </a:solidFill>
              </a:rPr>
              <a:t>in </a:t>
            </a:r>
            <a:r>
              <a:rPr lang="en-US" sz="2000" dirty="0" smtClean="0">
                <a:solidFill>
                  <a:prstClr val="black"/>
                </a:solidFill>
              </a:rPr>
              <a:t>Lift/Tighten up </a:t>
            </a:r>
            <a:r>
              <a:rPr lang="en-US" sz="2000" dirty="0" smtClean="0">
                <a:solidFill>
                  <a:prstClr val="black"/>
                </a:solidFill>
              </a:rPr>
              <a:t>in Sink</a:t>
            </a:r>
            <a:br>
              <a:rPr lang="en-US" sz="2000" dirty="0" smtClean="0">
                <a:solidFill>
                  <a:prstClr val="black"/>
                </a:solidFill>
              </a:rPr>
            </a:br>
            <a:r>
              <a:rPr lang="en-US" sz="2000" i="1" dirty="0" smtClean="0">
                <a:solidFill>
                  <a:prstClr val="black"/>
                </a:solidFill>
              </a:rPr>
              <a:t>    When you know where the core </a:t>
            </a:r>
            <a:r>
              <a:rPr lang="en-US" sz="2000" i="1" dirty="0" smtClean="0">
                <a:solidFill>
                  <a:prstClr val="black"/>
                </a:solidFill>
              </a:rPr>
              <a:t>is</a:t>
            </a:r>
            <a:endParaRPr lang="en-US" sz="2000" dirty="0" smtClean="0">
              <a:solidFill>
                <a:prstClr val="black"/>
              </a:solidFill>
            </a:endParaRPr>
          </a:p>
        </p:txBody>
      </p:sp>
      <p:pic>
        <p:nvPicPr>
          <p:cNvPr id="11269" name="Picture 5"/>
          <p:cNvPicPr>
            <a:picLocks noChangeAspect="1" noChangeArrowheads="1"/>
          </p:cNvPicPr>
          <p:nvPr/>
        </p:nvPicPr>
        <p:blipFill>
          <a:blip r:embed="rId3" cstate="print"/>
          <a:srcRect/>
          <a:stretch>
            <a:fillRect/>
          </a:stretch>
        </p:blipFill>
        <p:spPr bwMode="auto">
          <a:xfrm>
            <a:off x="214488" y="3409243"/>
            <a:ext cx="5985800" cy="3167381"/>
          </a:xfrm>
          <a:prstGeom prst="rect">
            <a:avLst/>
          </a:prstGeom>
          <a:noFill/>
          <a:ln w="9525">
            <a:noFill/>
            <a:miter lim="800000"/>
            <a:headEnd/>
            <a:tailEnd/>
          </a:ln>
          <a:effectLst/>
        </p:spPr>
      </p:pic>
      <p:sp>
        <p:nvSpPr>
          <p:cNvPr id="11270" name="Text Box 6"/>
          <p:cNvSpPr txBox="1">
            <a:spLocks noChangeArrowheads="1"/>
          </p:cNvSpPr>
          <p:nvPr/>
        </p:nvSpPr>
        <p:spPr bwMode="auto">
          <a:xfrm>
            <a:off x="5418663" y="1131715"/>
            <a:ext cx="3183467" cy="1785104"/>
          </a:xfrm>
          <a:prstGeom prst="rect">
            <a:avLst/>
          </a:prstGeom>
          <a:solidFill>
            <a:schemeClr val="tx2">
              <a:lumMod val="60000"/>
              <a:lumOff val="40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spcBef>
                <a:spcPts val="1200"/>
              </a:spcBef>
            </a:pPr>
            <a:r>
              <a:rPr lang="en-US" sz="2000" dirty="0">
                <a:solidFill>
                  <a:schemeClr val="bg1"/>
                </a:solidFill>
              </a:rPr>
              <a:t>Primary Problem for lower time pilots is flying past the lift, racking up in </a:t>
            </a:r>
            <a:r>
              <a:rPr lang="en-US" sz="2000" dirty="0" smtClean="0">
                <a:solidFill>
                  <a:schemeClr val="bg1"/>
                </a:solidFill>
              </a:rPr>
              <a:t>sink. </a:t>
            </a:r>
          </a:p>
          <a:p>
            <a:pPr>
              <a:spcBef>
                <a:spcPts val="1200"/>
              </a:spcBef>
            </a:pPr>
            <a:r>
              <a:rPr lang="en-US" sz="2000" dirty="0" smtClean="0">
                <a:solidFill>
                  <a:schemeClr val="bg1"/>
                </a:solidFill>
              </a:rPr>
              <a:t>So, initiate the turn before the </a:t>
            </a:r>
            <a:r>
              <a:rPr lang="en-US" sz="2000" dirty="0" err="1" smtClean="0">
                <a:solidFill>
                  <a:schemeClr val="bg1"/>
                </a:solidFill>
              </a:rPr>
              <a:t>vario</a:t>
            </a:r>
            <a:r>
              <a:rPr lang="en-US" sz="2000" dirty="0" smtClean="0">
                <a:solidFill>
                  <a:schemeClr val="bg1"/>
                </a:solidFill>
              </a:rPr>
              <a:t> peaks.</a:t>
            </a:r>
            <a:endParaRPr lang="en-US" sz="2000" dirty="0">
              <a:solidFill>
                <a:schemeClr val="bg1"/>
              </a:solidFill>
            </a:endParaRPr>
          </a:p>
        </p:txBody>
      </p:sp>
      <p:sp>
        <p:nvSpPr>
          <p:cNvPr id="5" name="Title 4"/>
          <p:cNvSpPr>
            <a:spLocks noGrp="1"/>
          </p:cNvSpPr>
          <p:nvPr>
            <p:ph type="title"/>
          </p:nvPr>
        </p:nvSpPr>
        <p:spPr>
          <a:effectLst>
            <a:outerShdw blurRad="50800" dist="38100" dir="2700000" algn="tl" rotWithShape="0">
              <a:prstClr val="black">
                <a:alpha val="40000"/>
              </a:prstClr>
            </a:outerShdw>
          </a:effectLst>
        </p:spPr>
        <p:txBody>
          <a:bodyPr>
            <a:normAutofit/>
          </a:bodyPr>
          <a:lstStyle/>
          <a:p>
            <a:r>
              <a:rPr lang="en-US" dirty="0" smtClean="0"/>
              <a:t>Classic Method:  Bank Angle Change</a:t>
            </a:r>
            <a:endParaRPr lang="en-US" dirty="0"/>
          </a:p>
        </p:txBody>
      </p:sp>
      <p:sp>
        <p:nvSpPr>
          <p:cNvPr id="6" name="Rectangle 4"/>
          <p:cNvSpPr>
            <a:spLocks noChangeArrowheads="1"/>
          </p:cNvSpPr>
          <p:nvPr/>
        </p:nvSpPr>
        <p:spPr bwMode="auto">
          <a:xfrm>
            <a:off x="6333066" y="3316120"/>
            <a:ext cx="2765778" cy="3323987"/>
          </a:xfrm>
          <a:prstGeom prst="rect">
            <a:avLst/>
          </a:prstGeom>
          <a:noFill/>
          <a:ln w="9525">
            <a:noFill/>
            <a:miter lim="800000"/>
            <a:headEnd/>
            <a:tailEnd/>
          </a:ln>
          <a:effectLst/>
        </p:spPr>
        <p:txBody>
          <a:bodyPr wrap="square">
            <a:spAutoFit/>
          </a:bodyPr>
          <a:lstStyle/>
          <a:p>
            <a:r>
              <a:rPr lang="en-US" sz="2000" dirty="0" smtClean="0">
                <a:solidFill>
                  <a:prstClr val="black"/>
                </a:solidFill>
              </a:rPr>
              <a:t>This assumes, I think, that you only have:</a:t>
            </a:r>
          </a:p>
          <a:p>
            <a:pPr marL="174625" lvl="1" indent="-174625">
              <a:buFont typeface="Arial" pitchFamily="34" charset="0"/>
              <a:buChar char="•"/>
            </a:pPr>
            <a:r>
              <a:rPr lang="en-US" sz="2000" i="1" dirty="0" smtClean="0">
                <a:solidFill>
                  <a:prstClr val="black"/>
                </a:solidFill>
              </a:rPr>
              <a:t> </a:t>
            </a:r>
            <a:r>
              <a:rPr lang="en-US" sz="2000" i="1" dirty="0" smtClean="0">
                <a:solidFill>
                  <a:prstClr val="black"/>
                </a:solidFill>
              </a:rPr>
              <a:t>A good Vario</a:t>
            </a:r>
          </a:p>
          <a:p>
            <a:pPr marL="174625" lvl="1" indent="-174625">
              <a:buFont typeface="Arial" pitchFamily="34" charset="0"/>
              <a:buChar char="•"/>
            </a:pPr>
            <a:r>
              <a:rPr lang="en-US" sz="2000" i="1" dirty="0" smtClean="0">
                <a:solidFill>
                  <a:prstClr val="black"/>
                </a:solidFill>
              </a:rPr>
              <a:t>A good TE System</a:t>
            </a:r>
          </a:p>
          <a:p>
            <a:pPr marL="174625" lvl="1" indent="-174625">
              <a:buFont typeface="Arial" pitchFamily="34" charset="0"/>
              <a:buChar char="•"/>
            </a:pPr>
            <a:r>
              <a:rPr lang="en-US" sz="2000" i="1" dirty="0" smtClean="0">
                <a:solidFill>
                  <a:prstClr val="black"/>
                </a:solidFill>
              </a:rPr>
              <a:t>Visual Queues</a:t>
            </a:r>
          </a:p>
          <a:p>
            <a:pPr marL="174625" lvl="1" indent="-174625">
              <a:buFont typeface="Arial" pitchFamily="34" charset="0"/>
              <a:buChar char="•"/>
            </a:pPr>
            <a:r>
              <a:rPr lang="en-US" sz="2000" i="1" dirty="0" smtClean="0">
                <a:solidFill>
                  <a:prstClr val="black"/>
                </a:solidFill>
              </a:rPr>
              <a:t>A calibrated butt</a:t>
            </a:r>
          </a:p>
          <a:p>
            <a:pPr>
              <a:spcBef>
                <a:spcPts val="1200"/>
              </a:spcBef>
            </a:pPr>
            <a:r>
              <a:rPr lang="en-US" sz="2000" dirty="0" smtClean="0">
                <a:solidFill>
                  <a:prstClr val="black"/>
                </a:solidFill>
              </a:rPr>
              <a:t>However, you now have a PDA which can provide you a </a:t>
            </a:r>
            <a:r>
              <a:rPr lang="en-US" sz="2000" i="1" dirty="0" smtClean="0">
                <a:solidFill>
                  <a:prstClr val="black"/>
                </a:solidFill>
              </a:rPr>
              <a:t>visual record </a:t>
            </a:r>
            <a:r>
              <a:rPr lang="en-US" sz="2000" dirty="0" smtClean="0">
                <a:solidFill>
                  <a:prstClr val="black"/>
                </a:solidFill>
              </a:rPr>
              <a:t>of your flight path.</a:t>
            </a:r>
            <a:endParaRPr lang="en-US" sz="2000" dirty="0">
              <a:solidFill>
                <a:prstClr val="black"/>
              </a:solidFill>
            </a:endParaRPr>
          </a:p>
        </p:txBody>
      </p:sp>
      <p:sp>
        <p:nvSpPr>
          <p:cNvPr id="7" name="Rectangle 4"/>
          <p:cNvSpPr>
            <a:spLocks noChangeArrowheads="1"/>
          </p:cNvSpPr>
          <p:nvPr/>
        </p:nvSpPr>
        <p:spPr bwMode="auto">
          <a:xfrm>
            <a:off x="262467" y="2294482"/>
            <a:ext cx="6781800" cy="707886"/>
          </a:xfrm>
          <a:prstGeom prst="rect">
            <a:avLst/>
          </a:prstGeom>
          <a:noFill/>
          <a:ln w="9525">
            <a:noFill/>
            <a:miter lim="800000"/>
            <a:headEnd/>
            <a:tailEnd/>
          </a:ln>
          <a:effectLst/>
        </p:spPr>
        <p:txBody>
          <a:bodyPr>
            <a:spAutoFit/>
          </a:bodyPr>
          <a:lstStyle/>
          <a:p>
            <a:pPr>
              <a:spcBef>
                <a:spcPts val="1200"/>
              </a:spcBef>
            </a:pPr>
            <a:r>
              <a:rPr lang="en-US" sz="2000" dirty="0" smtClean="0">
                <a:solidFill>
                  <a:prstClr val="black"/>
                </a:solidFill>
              </a:rPr>
              <a:t>Tighten up </a:t>
            </a:r>
            <a:r>
              <a:rPr lang="en-US" sz="2000" dirty="0">
                <a:solidFill>
                  <a:prstClr val="black"/>
                </a:solidFill>
              </a:rPr>
              <a:t>in </a:t>
            </a:r>
            <a:r>
              <a:rPr lang="en-US" sz="2000" dirty="0" smtClean="0">
                <a:solidFill>
                  <a:prstClr val="black"/>
                </a:solidFill>
              </a:rPr>
              <a:t>Lift/Open up </a:t>
            </a:r>
            <a:r>
              <a:rPr lang="en-US" sz="2000" dirty="0">
                <a:solidFill>
                  <a:prstClr val="black"/>
                </a:solidFill>
              </a:rPr>
              <a:t>in </a:t>
            </a:r>
            <a:r>
              <a:rPr lang="en-US" sz="2000" dirty="0" smtClean="0">
                <a:solidFill>
                  <a:prstClr val="black"/>
                </a:solidFill>
              </a:rPr>
              <a:t>Sink</a:t>
            </a:r>
            <a:br>
              <a:rPr lang="en-US" sz="2000" dirty="0" smtClean="0">
                <a:solidFill>
                  <a:prstClr val="black"/>
                </a:solidFill>
              </a:rPr>
            </a:br>
            <a:r>
              <a:rPr lang="en-US" sz="2000" i="1" dirty="0" smtClean="0">
                <a:solidFill>
                  <a:prstClr val="black"/>
                </a:solidFill>
              </a:rPr>
              <a:t>    When </a:t>
            </a:r>
            <a:r>
              <a:rPr lang="en-US" sz="2000" i="1" dirty="0">
                <a:solidFill>
                  <a:prstClr val="black"/>
                </a:solidFill>
              </a:rPr>
              <a:t>you don’t know where the core </a:t>
            </a:r>
            <a:r>
              <a:rPr lang="en-US" sz="2000" i="1" dirty="0" smtClean="0">
                <a:solidFill>
                  <a:prstClr val="black"/>
                </a:solidFill>
              </a:rPr>
              <a:t>is</a:t>
            </a:r>
            <a:endParaRPr lang="en-US" sz="2000" i="1" dirty="0">
              <a:solidFill>
                <a:prstClr val="black"/>
              </a:solidFill>
            </a:endParaRPr>
          </a:p>
        </p:txBody>
      </p:sp>
    </p:spTree>
    <p:extLst>
      <p:ext uri="{BB962C8B-B14F-4D97-AF65-F5344CB8AC3E}">
        <p14:creationId xmlns:p14="http://schemas.microsoft.com/office/powerpoint/2010/main" xmlns="" val="789019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800" decel="100000"/>
                                        <p:tgtEl>
                                          <p:spTgt spid="11269"/>
                                        </p:tgtEl>
                                      </p:cBhvr>
                                    </p:animEffect>
                                    <p:anim calcmode="lin" valueType="num">
                                      <p:cBhvr>
                                        <p:cTn id="8" dur="800" decel="100000" fill="hold"/>
                                        <p:tgtEl>
                                          <p:spTgt spid="11269"/>
                                        </p:tgtEl>
                                        <p:attrNameLst>
                                          <p:attrName>style.rotation</p:attrName>
                                        </p:attrNameLst>
                                      </p:cBhvr>
                                      <p:tavLst>
                                        <p:tav tm="0">
                                          <p:val>
                                            <p:fltVal val="-90"/>
                                          </p:val>
                                        </p:tav>
                                        <p:tav tm="100000">
                                          <p:val>
                                            <p:fltVal val="0"/>
                                          </p:val>
                                        </p:tav>
                                      </p:tavLst>
                                    </p:anim>
                                    <p:anim calcmode="lin" valueType="num">
                                      <p:cBhvr>
                                        <p:cTn id="9" dur="800" decel="100000" fill="hold"/>
                                        <p:tgtEl>
                                          <p:spTgt spid="11269"/>
                                        </p:tgtEl>
                                        <p:attrNameLst>
                                          <p:attrName>ppt_x</p:attrName>
                                        </p:attrNameLst>
                                      </p:cBhvr>
                                      <p:tavLst>
                                        <p:tav tm="0">
                                          <p:val>
                                            <p:strVal val="#ppt_x+0.4"/>
                                          </p:val>
                                        </p:tav>
                                        <p:tav tm="100000">
                                          <p:val>
                                            <p:strVal val="#ppt_x-0.05"/>
                                          </p:val>
                                        </p:tav>
                                      </p:tavLst>
                                    </p:anim>
                                    <p:anim calcmode="lin" valueType="num">
                                      <p:cBhvr>
                                        <p:cTn id="10" dur="800" decel="100000" fill="hold"/>
                                        <p:tgtEl>
                                          <p:spTgt spid="1126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26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26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268">
                                            <p:txEl>
                                              <p:pRg st="0" end="0"/>
                                            </p:txEl>
                                          </p:spTgt>
                                        </p:tgtEl>
                                        <p:attrNameLst>
                                          <p:attrName>style.visibility</p:attrName>
                                        </p:attrNameLst>
                                      </p:cBhvr>
                                      <p:to>
                                        <p:strVal val="visible"/>
                                      </p:to>
                                    </p:set>
                                    <p:animEffect transition="in" filter="fade">
                                      <p:cBhvr>
                                        <p:cTn id="16" dur="2000"/>
                                        <p:tgtEl>
                                          <p:spTgt spid="1126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20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270">
                                            <p:bg/>
                                          </p:spTgt>
                                        </p:tgtEl>
                                        <p:attrNameLst>
                                          <p:attrName>style.visibility</p:attrName>
                                        </p:attrNameLst>
                                      </p:cBhvr>
                                      <p:to>
                                        <p:strVal val="visible"/>
                                      </p:to>
                                    </p:set>
                                    <p:animEffect transition="in" filter="fade">
                                      <p:cBhvr>
                                        <p:cTn id="26" dur="2000"/>
                                        <p:tgtEl>
                                          <p:spTgt spid="11270">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70">
                                            <p:txEl>
                                              <p:pRg st="0" end="0"/>
                                            </p:txEl>
                                          </p:spTgt>
                                        </p:tgtEl>
                                        <p:attrNameLst>
                                          <p:attrName>style.visibility</p:attrName>
                                        </p:attrNameLst>
                                      </p:cBhvr>
                                      <p:to>
                                        <p:strVal val="visible"/>
                                      </p:to>
                                    </p:set>
                                    <p:animEffect transition="in" filter="fade">
                                      <p:cBhvr>
                                        <p:cTn id="31" dur="2000"/>
                                        <p:tgtEl>
                                          <p:spTgt spid="1127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270">
                                            <p:txEl>
                                              <p:pRg st="1" end="1"/>
                                            </p:txEl>
                                          </p:spTgt>
                                        </p:tgtEl>
                                        <p:attrNameLst>
                                          <p:attrName>style.visibility</p:attrName>
                                        </p:attrNameLst>
                                      </p:cBhvr>
                                      <p:to>
                                        <p:strVal val="visible"/>
                                      </p:to>
                                    </p:set>
                                    <p:animEffect transition="in" filter="fade">
                                      <p:cBhvr>
                                        <p:cTn id="36" dur="2000"/>
                                        <p:tgtEl>
                                          <p:spTgt spid="1127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2000"/>
                                        <p:tgtEl>
                                          <p:spTgt spid="6">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2000"/>
                                        <p:tgtEl>
                                          <p:spTgt spid="6">
                                            <p:txEl>
                                              <p:pRg st="1" end="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2000"/>
                                        <p:tgtEl>
                                          <p:spTgt spid="6">
                                            <p:txEl>
                                              <p:pRg st="2" end="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2000"/>
                                        <p:tgtEl>
                                          <p:spTgt spid="6">
                                            <p:txEl>
                                              <p:pRg st="3" end="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Effect transition="in" filter="fade">
                                      <p:cBhvr>
                                        <p:cTn id="53" dur="2000"/>
                                        <p:tgtEl>
                                          <p:spTgt spid="6">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xEl>
                                              <p:pRg st="5" end="5"/>
                                            </p:txEl>
                                          </p:spTgt>
                                        </p:tgtEl>
                                        <p:attrNameLst>
                                          <p:attrName>style.visibility</p:attrName>
                                        </p:attrNameLst>
                                      </p:cBhvr>
                                      <p:to>
                                        <p:strVal val="visible"/>
                                      </p:to>
                                    </p:set>
                                    <p:animEffect transition="in" filter="fade">
                                      <p:cBhvr>
                                        <p:cTn id="58"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p:bldP spid="11270" grpId="0" build="p" animBg="1"/>
      <p:bldP spid="6" grpId="0" build="p"/>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9144000" cy="6858000"/>
            <a:chOff x="349956" y="152400"/>
            <a:chExt cx="8556977" cy="6705600"/>
          </a:xfrm>
        </p:grpSpPr>
        <p:pic>
          <p:nvPicPr>
            <p:cNvPr id="33795" name="Picture 3"/>
            <p:cNvPicPr>
              <a:picLocks noChangeAspect="1" noChangeArrowheads="1"/>
            </p:cNvPicPr>
            <p:nvPr/>
          </p:nvPicPr>
          <p:blipFill>
            <a:blip r:embed="rId2" cstate="print"/>
            <a:srcRect/>
            <a:stretch>
              <a:fillRect/>
            </a:stretch>
          </p:blipFill>
          <p:spPr bwMode="auto">
            <a:xfrm>
              <a:off x="361243" y="152400"/>
              <a:ext cx="8545689" cy="6605588"/>
            </a:xfrm>
            <a:prstGeom prst="rect">
              <a:avLst/>
            </a:prstGeom>
            <a:noFill/>
            <a:ln w="9525">
              <a:noFill/>
              <a:miter lim="800000"/>
              <a:headEnd/>
              <a:tailEnd/>
            </a:ln>
            <a:effectLst/>
          </p:spPr>
        </p:pic>
        <p:sp>
          <p:nvSpPr>
            <p:cNvPr id="4" name="Rectangle 3"/>
            <p:cNvSpPr/>
            <p:nvPr/>
          </p:nvSpPr>
          <p:spPr>
            <a:xfrm>
              <a:off x="361244" y="6175021"/>
              <a:ext cx="2370667" cy="530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9956" y="6604000"/>
              <a:ext cx="8556977" cy="2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94" name="Rectangle 2"/>
          <p:cNvSpPr>
            <a:spLocks noGrp="1" noChangeArrowheads="1"/>
          </p:cNvSpPr>
          <p:nvPr>
            <p:ph type="title"/>
          </p:nvPr>
        </p:nvSpPr>
        <p:spPr>
          <a:xfrm>
            <a:off x="1" y="0"/>
            <a:ext cx="4413955" cy="1143000"/>
          </a:xfrm>
        </p:spPr>
        <p:txBody>
          <a:bodyPr/>
          <a:lstStyle/>
          <a:p>
            <a:r>
              <a:rPr lang="en-US" dirty="0" smtClean="0">
                <a:solidFill>
                  <a:schemeClr val="accent1"/>
                </a:solidFill>
              </a:rPr>
              <a:t>Simple Centering</a:t>
            </a:r>
            <a:endParaRPr lang="en-US" dirty="0">
              <a:solidFill>
                <a:schemeClr val="accent1"/>
              </a:solidFill>
            </a:endParaRPr>
          </a:p>
        </p:txBody>
      </p:sp>
      <p:sp>
        <p:nvSpPr>
          <p:cNvPr id="19" name="TextBox 18"/>
          <p:cNvSpPr txBox="1"/>
          <p:nvPr/>
        </p:nvSpPr>
        <p:spPr>
          <a:xfrm>
            <a:off x="146757" y="5249335"/>
            <a:ext cx="3383298" cy="923330"/>
          </a:xfrm>
          <a:prstGeom prst="rect">
            <a:avLst/>
          </a:prstGeom>
          <a:noFill/>
        </p:spPr>
        <p:txBody>
          <a:bodyPr wrap="none" rtlCol="0">
            <a:spAutoFit/>
          </a:bodyPr>
          <a:lstStyle/>
          <a:p>
            <a:r>
              <a:rPr lang="en-US" dirty="0" smtClean="0">
                <a:solidFill>
                  <a:schemeClr val="accent6">
                    <a:lumMod val="50000"/>
                  </a:schemeClr>
                </a:solidFill>
              </a:rPr>
              <a:t>2. No Lift—turned the wrong way;</a:t>
            </a:r>
          </a:p>
          <a:p>
            <a:r>
              <a:rPr lang="en-US" dirty="0" smtClean="0">
                <a:solidFill>
                  <a:schemeClr val="accent6">
                    <a:lumMod val="50000"/>
                  </a:schemeClr>
                </a:solidFill>
              </a:rPr>
              <a:t>     </a:t>
            </a:r>
            <a:r>
              <a:rPr lang="en-US" i="1" dirty="0" smtClean="0">
                <a:solidFill>
                  <a:schemeClr val="accent6">
                    <a:lumMod val="50000"/>
                  </a:schemeClr>
                </a:solidFill>
              </a:rPr>
              <a:t>but, you know where the lift is.</a:t>
            </a:r>
          </a:p>
          <a:p>
            <a:r>
              <a:rPr lang="en-US" dirty="0" smtClean="0">
                <a:solidFill>
                  <a:schemeClr val="accent6">
                    <a:lumMod val="50000"/>
                  </a:schemeClr>
                </a:solidFill>
              </a:rPr>
              <a:t>     Adjust circle towards lift.</a:t>
            </a:r>
            <a:endParaRPr lang="en-US" dirty="0">
              <a:solidFill>
                <a:schemeClr val="accent6">
                  <a:lumMod val="50000"/>
                </a:schemeClr>
              </a:solidFill>
            </a:endParaRPr>
          </a:p>
        </p:txBody>
      </p:sp>
      <p:sp>
        <p:nvSpPr>
          <p:cNvPr id="23" name="TextBox 22"/>
          <p:cNvSpPr txBox="1"/>
          <p:nvPr/>
        </p:nvSpPr>
        <p:spPr>
          <a:xfrm>
            <a:off x="197556" y="1315156"/>
            <a:ext cx="2985626" cy="646331"/>
          </a:xfrm>
          <a:prstGeom prst="rect">
            <a:avLst/>
          </a:prstGeom>
          <a:noFill/>
        </p:spPr>
        <p:txBody>
          <a:bodyPr wrap="none" rtlCol="0">
            <a:spAutoFit/>
          </a:bodyPr>
          <a:lstStyle/>
          <a:p>
            <a:r>
              <a:rPr lang="en-US" dirty="0" smtClean="0">
                <a:solidFill>
                  <a:schemeClr val="accent6">
                    <a:lumMod val="50000"/>
                  </a:schemeClr>
                </a:solidFill>
              </a:rPr>
              <a:t>1. Contact Lift, Time Turn, </a:t>
            </a:r>
            <a:br>
              <a:rPr lang="en-US" dirty="0" smtClean="0">
                <a:solidFill>
                  <a:schemeClr val="accent6">
                    <a:lumMod val="50000"/>
                  </a:schemeClr>
                </a:solidFill>
              </a:rPr>
            </a:br>
            <a:r>
              <a:rPr lang="en-US" dirty="0" smtClean="0">
                <a:solidFill>
                  <a:schemeClr val="accent6">
                    <a:lumMod val="50000"/>
                  </a:schemeClr>
                </a:solidFill>
              </a:rPr>
              <a:t>     and Initiate 45 degree Turn</a:t>
            </a:r>
            <a:endParaRPr lang="en-US" dirty="0">
              <a:solidFill>
                <a:schemeClr val="accent6">
                  <a:lumMod val="50000"/>
                </a:schemeClr>
              </a:solidFill>
            </a:endParaRPr>
          </a:p>
        </p:txBody>
      </p:sp>
      <p:sp>
        <p:nvSpPr>
          <p:cNvPr id="24" name="TextBox 23"/>
          <p:cNvSpPr txBox="1"/>
          <p:nvPr/>
        </p:nvSpPr>
        <p:spPr>
          <a:xfrm>
            <a:off x="428980" y="1896531"/>
            <a:ext cx="2573866" cy="646331"/>
          </a:xfrm>
          <a:prstGeom prst="rect">
            <a:avLst/>
          </a:prstGeom>
          <a:solidFill>
            <a:schemeClr val="bg1"/>
          </a:solidFill>
        </p:spPr>
        <p:txBody>
          <a:bodyPr wrap="square" rtlCol="0">
            <a:spAutoFit/>
          </a:bodyPr>
          <a:lstStyle/>
          <a:p>
            <a:r>
              <a:rPr lang="en-US" dirty="0" smtClean="0">
                <a:solidFill>
                  <a:schemeClr val="accent6">
                    <a:lumMod val="50000"/>
                  </a:schemeClr>
                </a:solidFill>
              </a:rPr>
              <a:t>Never go through the same “bad air” twice!</a:t>
            </a:r>
            <a:endParaRPr lang="en-US" dirty="0">
              <a:solidFill>
                <a:schemeClr val="accent6">
                  <a:lumMod val="50000"/>
                </a:schemeClr>
              </a:solidFill>
            </a:endParaRPr>
          </a:p>
        </p:txBody>
      </p:sp>
      <p:sp>
        <p:nvSpPr>
          <p:cNvPr id="25" name="TextBox 24"/>
          <p:cNvSpPr txBox="1"/>
          <p:nvPr/>
        </p:nvSpPr>
        <p:spPr>
          <a:xfrm>
            <a:off x="4964897" y="458204"/>
            <a:ext cx="3936035" cy="923330"/>
          </a:xfrm>
          <a:prstGeom prst="rect">
            <a:avLst/>
          </a:prstGeom>
          <a:solidFill>
            <a:schemeClr val="bg1"/>
          </a:solidFill>
        </p:spPr>
        <p:txBody>
          <a:bodyPr wrap="square" rtlCol="0">
            <a:spAutoFit/>
          </a:bodyPr>
          <a:lstStyle/>
          <a:p>
            <a:pPr algn="ctr"/>
            <a:r>
              <a:rPr lang="en-US" b="1" i="1" dirty="0" smtClean="0">
                <a:solidFill>
                  <a:schemeClr val="accent1"/>
                </a:solidFill>
              </a:rPr>
              <a:t>Committing to a 40 - 45 degree turn, </a:t>
            </a:r>
          </a:p>
          <a:p>
            <a:pPr algn="ctr"/>
            <a:r>
              <a:rPr lang="en-US" b="1" i="1" dirty="0" smtClean="0">
                <a:solidFill>
                  <a:schemeClr val="accent1"/>
                </a:solidFill>
              </a:rPr>
              <a:t>rather than broad exploratory turns, will help you keep track of the thermal.</a:t>
            </a:r>
            <a:endParaRPr lang="en-US" b="1" i="1" dirty="0">
              <a:solidFill>
                <a:schemeClr val="accent1"/>
              </a:solidFill>
            </a:endParaRPr>
          </a:p>
        </p:txBody>
      </p:sp>
      <p:sp>
        <p:nvSpPr>
          <p:cNvPr id="11" name="TextBox 10"/>
          <p:cNvSpPr txBox="1"/>
          <p:nvPr/>
        </p:nvSpPr>
        <p:spPr>
          <a:xfrm>
            <a:off x="6112934" y="1721558"/>
            <a:ext cx="2391680" cy="646331"/>
          </a:xfrm>
          <a:prstGeom prst="rect">
            <a:avLst/>
          </a:prstGeom>
          <a:solidFill>
            <a:schemeClr val="bg1"/>
          </a:solidFill>
        </p:spPr>
        <p:txBody>
          <a:bodyPr wrap="none" rtlCol="0">
            <a:spAutoFit/>
          </a:bodyPr>
          <a:lstStyle/>
          <a:p>
            <a:r>
              <a:rPr lang="en-US" dirty="0" smtClean="0">
                <a:solidFill>
                  <a:schemeClr val="accent6">
                    <a:lumMod val="50000"/>
                  </a:schemeClr>
                </a:solidFill>
              </a:rPr>
              <a:t>3. Adjust towards core, </a:t>
            </a:r>
          </a:p>
          <a:p>
            <a:r>
              <a:rPr lang="en-US" dirty="0" smtClean="0">
                <a:solidFill>
                  <a:schemeClr val="accent6">
                    <a:lumMod val="50000"/>
                  </a:schemeClr>
                </a:solidFill>
              </a:rPr>
              <a:t>    keeping turns tight.</a:t>
            </a:r>
            <a:endParaRPr lang="en-US" dirty="0">
              <a:solidFill>
                <a:schemeClr val="accent6">
                  <a:lumMod val="50000"/>
                </a:schemeClr>
              </a:solidFill>
            </a:endParaRPr>
          </a:p>
        </p:txBody>
      </p:sp>
      <p:sp>
        <p:nvSpPr>
          <p:cNvPr id="12" name="TextBox 11"/>
          <p:cNvSpPr txBox="1"/>
          <p:nvPr/>
        </p:nvSpPr>
        <p:spPr>
          <a:xfrm>
            <a:off x="6492698" y="5226757"/>
            <a:ext cx="2466121" cy="653181"/>
          </a:xfrm>
          <a:prstGeom prst="rect">
            <a:avLst/>
          </a:prstGeom>
          <a:solidFill>
            <a:schemeClr val="bg1"/>
          </a:solidFill>
        </p:spPr>
        <p:txBody>
          <a:bodyPr wrap="square" rtlCol="0">
            <a:spAutoFit/>
          </a:bodyPr>
          <a:lstStyle/>
          <a:p>
            <a:r>
              <a:rPr lang="en-US" dirty="0" smtClean="0">
                <a:solidFill>
                  <a:schemeClr val="accent6">
                    <a:lumMod val="50000"/>
                  </a:schemeClr>
                </a:solidFill>
              </a:rPr>
              <a:t>4. Never lose track of </a:t>
            </a:r>
            <a:br>
              <a:rPr lang="en-US" dirty="0" smtClean="0">
                <a:solidFill>
                  <a:schemeClr val="accent6">
                    <a:lumMod val="50000"/>
                  </a:schemeClr>
                </a:solidFill>
              </a:rPr>
            </a:br>
            <a:r>
              <a:rPr lang="en-US" dirty="0" smtClean="0">
                <a:solidFill>
                  <a:schemeClr val="accent6">
                    <a:lumMod val="50000"/>
                  </a:schemeClr>
                </a:solidFill>
              </a:rPr>
              <a:t>    where the thermal is.</a:t>
            </a:r>
            <a:endParaRPr lang="en-US" dirty="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20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fade">
                                      <p:cBhvr>
                                        <p:cTn id="12" dur="2000"/>
                                        <p:tgtEl>
                                          <p:spTgt spid="2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20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fade">
                                      <p:cBhvr>
                                        <p:cTn id="20" dur="2000"/>
                                        <p:tgtEl>
                                          <p:spTgt spid="19">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fade">
                                      <p:cBhvr>
                                        <p:cTn id="23" dur="2000"/>
                                        <p:tgtEl>
                                          <p:spTgt spid="19">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fade">
                                      <p:cBhvr>
                                        <p:cTn id="26" dur="2000"/>
                                        <p:tgtEl>
                                          <p:spTgt spid="1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bg/>
                                          </p:spTgt>
                                        </p:tgtEl>
                                        <p:attrNameLst>
                                          <p:attrName>style.visibility</p:attrName>
                                        </p:attrNameLst>
                                      </p:cBhvr>
                                      <p:to>
                                        <p:strVal val="visible"/>
                                      </p:to>
                                    </p:set>
                                    <p:animEffect transition="in" filter="fade">
                                      <p:cBhvr>
                                        <p:cTn id="31" dur="2000"/>
                                        <p:tgtEl>
                                          <p:spTgt spid="11">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20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fade">
                                      <p:cBhvr>
                                        <p:cTn id="37" dur="20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bg/>
                                          </p:spTgt>
                                        </p:tgtEl>
                                        <p:attrNameLst>
                                          <p:attrName>style.visibility</p:attrName>
                                        </p:attrNameLst>
                                      </p:cBhvr>
                                      <p:to>
                                        <p:strVal val="visible"/>
                                      </p:to>
                                    </p:set>
                                    <p:animEffect transition="in" filter="fade">
                                      <p:cBhvr>
                                        <p:cTn id="42" dur="2000"/>
                                        <p:tgtEl>
                                          <p:spTgt spid="12">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20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bg/>
                                          </p:spTgt>
                                        </p:tgtEl>
                                        <p:attrNameLst>
                                          <p:attrName>style.visibility</p:attrName>
                                        </p:attrNameLst>
                                      </p:cBhvr>
                                      <p:to>
                                        <p:strVal val="visible"/>
                                      </p:to>
                                    </p:set>
                                    <p:animEffect transition="in" filter="fade">
                                      <p:cBhvr>
                                        <p:cTn id="50" dur="2000"/>
                                        <p:tgtEl>
                                          <p:spTgt spid="25">
                                            <p:bg/>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2000"/>
                                        <p:tgtEl>
                                          <p:spTgt spid="25">
                                            <p:txEl>
                                              <p:pRg st="0" end="0"/>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xEl>
                                              <p:pRg st="1" end="1"/>
                                            </p:txEl>
                                          </p:spTgt>
                                        </p:tgtEl>
                                        <p:attrNameLst>
                                          <p:attrName>style.visibility</p:attrName>
                                        </p:attrNameLst>
                                      </p:cBhvr>
                                      <p:to>
                                        <p:strVal val="visible"/>
                                      </p:to>
                                    </p:set>
                                    <p:animEffect transition="in" filter="fade">
                                      <p:cBhvr>
                                        <p:cTn id="56" dur="20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P spid="23" grpId="0" build="allAtOnce"/>
      <p:bldP spid="24" grpId="0" build="allAtOnce" animBg="1"/>
      <p:bldP spid="25" grpId="0" build="allAtOnce" animBg="1"/>
      <p:bldP spid="11" grpId="0" build="allAtOnce" animBg="1"/>
      <p:bldP spid="12"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your PDA – Zoomed in!</a:t>
            </a:r>
            <a:endParaRPr lang="en-US" dirty="0"/>
          </a:p>
        </p:txBody>
      </p:sp>
      <p:pic>
        <p:nvPicPr>
          <p:cNvPr id="40963" name="Picture 3"/>
          <p:cNvPicPr>
            <a:picLocks noChangeAspect="1" noChangeArrowheads="1"/>
          </p:cNvPicPr>
          <p:nvPr/>
        </p:nvPicPr>
        <p:blipFill>
          <a:blip r:embed="rId2" cstate="print"/>
          <a:srcRect/>
          <a:stretch>
            <a:fillRect/>
          </a:stretch>
        </p:blipFill>
        <p:spPr bwMode="auto">
          <a:xfrm>
            <a:off x="237067" y="949325"/>
            <a:ext cx="2447925" cy="3333750"/>
          </a:xfrm>
          <a:prstGeom prst="rect">
            <a:avLst/>
          </a:prstGeom>
          <a:noFill/>
          <a:ln w="9525">
            <a:noFill/>
            <a:miter lim="800000"/>
            <a:headEnd/>
            <a:tailEnd/>
          </a:ln>
        </p:spPr>
      </p:pic>
      <p:pic>
        <p:nvPicPr>
          <p:cNvPr id="40964" name="Picture 4"/>
          <p:cNvPicPr>
            <a:picLocks noChangeAspect="1" noChangeArrowheads="1"/>
          </p:cNvPicPr>
          <p:nvPr/>
        </p:nvPicPr>
        <p:blipFill>
          <a:blip r:embed="rId3" cstate="print"/>
          <a:srcRect/>
          <a:stretch>
            <a:fillRect/>
          </a:stretch>
        </p:blipFill>
        <p:spPr bwMode="auto">
          <a:xfrm>
            <a:off x="2327276" y="1498951"/>
            <a:ext cx="2457450" cy="3295650"/>
          </a:xfrm>
          <a:prstGeom prst="rect">
            <a:avLst/>
          </a:prstGeom>
          <a:noFill/>
          <a:ln w="9525">
            <a:noFill/>
            <a:miter lim="800000"/>
            <a:headEnd/>
            <a:tailEnd/>
          </a:ln>
        </p:spPr>
      </p:pic>
      <p:pic>
        <p:nvPicPr>
          <p:cNvPr id="40965" name="Picture 5"/>
          <p:cNvPicPr>
            <a:picLocks noChangeAspect="1" noChangeArrowheads="1"/>
          </p:cNvPicPr>
          <p:nvPr/>
        </p:nvPicPr>
        <p:blipFill>
          <a:blip r:embed="rId4" cstate="print"/>
          <a:srcRect/>
          <a:stretch>
            <a:fillRect/>
          </a:stretch>
        </p:blipFill>
        <p:spPr bwMode="auto">
          <a:xfrm>
            <a:off x="4446058" y="2289175"/>
            <a:ext cx="2419350" cy="3295650"/>
          </a:xfrm>
          <a:prstGeom prst="rect">
            <a:avLst/>
          </a:prstGeom>
          <a:noFill/>
          <a:ln w="9525">
            <a:noFill/>
            <a:miter lim="800000"/>
            <a:headEnd/>
            <a:tailEnd/>
          </a:ln>
        </p:spPr>
      </p:pic>
      <p:pic>
        <p:nvPicPr>
          <p:cNvPr id="40966" name="Picture 6"/>
          <p:cNvPicPr>
            <a:picLocks noChangeAspect="1" noChangeArrowheads="1"/>
          </p:cNvPicPr>
          <p:nvPr/>
        </p:nvPicPr>
        <p:blipFill>
          <a:blip r:embed="rId5" cstate="print"/>
          <a:srcRect/>
          <a:stretch>
            <a:fillRect/>
          </a:stretch>
        </p:blipFill>
        <p:spPr bwMode="auto">
          <a:xfrm>
            <a:off x="6546889" y="3374052"/>
            <a:ext cx="2400300" cy="3295650"/>
          </a:xfrm>
          <a:prstGeom prst="rect">
            <a:avLst/>
          </a:prstGeom>
          <a:noFill/>
          <a:ln w="9525">
            <a:noFill/>
            <a:miter lim="800000"/>
            <a:headEnd/>
            <a:tailEnd/>
          </a:ln>
        </p:spPr>
      </p:pic>
      <p:sp>
        <p:nvSpPr>
          <p:cNvPr id="9" name="TextBox 8"/>
          <p:cNvSpPr txBox="1"/>
          <p:nvPr/>
        </p:nvSpPr>
        <p:spPr>
          <a:xfrm>
            <a:off x="2777352" y="969701"/>
            <a:ext cx="4397422" cy="369332"/>
          </a:xfrm>
          <a:prstGeom prst="rect">
            <a:avLst/>
          </a:prstGeom>
          <a:noFill/>
        </p:spPr>
        <p:txBody>
          <a:bodyPr wrap="none" rtlCol="0">
            <a:spAutoFit/>
          </a:bodyPr>
          <a:lstStyle/>
          <a:p>
            <a:r>
              <a:rPr lang="en-US" dirty="0" smtClean="0"/>
              <a:t>First turn.  Got an idea where the thermal is?</a:t>
            </a:r>
            <a:endParaRPr lang="en-US" dirty="0"/>
          </a:p>
        </p:txBody>
      </p:sp>
      <p:sp>
        <p:nvSpPr>
          <p:cNvPr id="10" name="TextBox 9"/>
          <p:cNvSpPr txBox="1"/>
          <p:nvPr/>
        </p:nvSpPr>
        <p:spPr>
          <a:xfrm>
            <a:off x="4824285" y="1630101"/>
            <a:ext cx="1789080" cy="369332"/>
          </a:xfrm>
          <a:prstGeom prst="rect">
            <a:avLst/>
          </a:prstGeom>
          <a:noFill/>
        </p:spPr>
        <p:txBody>
          <a:bodyPr wrap="none" rtlCol="0">
            <a:spAutoFit/>
          </a:bodyPr>
          <a:lstStyle/>
          <a:p>
            <a:r>
              <a:rPr lang="en-US" dirty="0" smtClean="0"/>
              <a:t>How about now?</a:t>
            </a:r>
            <a:endParaRPr lang="en-US" dirty="0"/>
          </a:p>
        </p:txBody>
      </p:sp>
      <p:sp>
        <p:nvSpPr>
          <p:cNvPr id="11" name="TextBox 10"/>
          <p:cNvSpPr txBox="1"/>
          <p:nvPr/>
        </p:nvSpPr>
        <p:spPr>
          <a:xfrm>
            <a:off x="6935306" y="2409892"/>
            <a:ext cx="1366143" cy="369332"/>
          </a:xfrm>
          <a:prstGeom prst="rect">
            <a:avLst/>
          </a:prstGeom>
          <a:noFill/>
        </p:spPr>
        <p:txBody>
          <a:bodyPr wrap="none" rtlCol="0">
            <a:spAutoFit/>
          </a:bodyPr>
          <a:lstStyle/>
          <a:p>
            <a:r>
              <a:rPr lang="en-US" dirty="0" smtClean="0"/>
              <a:t>Exploratory?</a:t>
            </a:r>
            <a:endParaRPr lang="en-US" dirty="0"/>
          </a:p>
        </p:txBody>
      </p:sp>
      <p:sp>
        <p:nvSpPr>
          <p:cNvPr id="12" name="TextBox 11"/>
          <p:cNvSpPr txBox="1"/>
          <p:nvPr/>
        </p:nvSpPr>
        <p:spPr>
          <a:xfrm>
            <a:off x="3194615" y="5965109"/>
            <a:ext cx="3264062" cy="646331"/>
          </a:xfrm>
          <a:prstGeom prst="rect">
            <a:avLst/>
          </a:prstGeom>
          <a:noFill/>
        </p:spPr>
        <p:txBody>
          <a:bodyPr wrap="square" rtlCol="0">
            <a:spAutoFit/>
          </a:bodyPr>
          <a:lstStyle/>
          <a:p>
            <a:pPr algn="r"/>
            <a:r>
              <a:rPr lang="en-US" dirty="0" smtClean="0"/>
              <a:t>I’ll bet any of you could find your way back to the core, huh?</a:t>
            </a:r>
            <a:endParaRPr lang="en-US" dirty="0"/>
          </a:p>
        </p:txBody>
      </p:sp>
      <p:sp>
        <p:nvSpPr>
          <p:cNvPr id="13" name="TextBox 12"/>
          <p:cNvSpPr txBox="1"/>
          <p:nvPr/>
        </p:nvSpPr>
        <p:spPr>
          <a:xfrm>
            <a:off x="416689" y="5064211"/>
            <a:ext cx="3599726" cy="707886"/>
          </a:xfrm>
          <a:prstGeom prst="rect">
            <a:avLst/>
          </a:prstGeom>
          <a:solidFill>
            <a:schemeClr val="accent1"/>
          </a:solidFill>
        </p:spPr>
        <p:txBody>
          <a:bodyPr wrap="square" rtlCol="0">
            <a:spAutoFit/>
          </a:bodyPr>
          <a:lstStyle/>
          <a:p>
            <a:pPr algn="ctr"/>
            <a:r>
              <a:rPr lang="en-US" sz="2000" dirty="0" smtClean="0">
                <a:solidFill>
                  <a:schemeClr val="bg1"/>
                </a:solidFill>
                <a:latin typeface="Times New Roman" pitchFamily="18" charset="0"/>
                <a:cs typeface="Times New Roman" pitchFamily="18" charset="0"/>
              </a:rPr>
              <a:t>You only have to glance at the PDA for the information</a:t>
            </a:r>
            <a:endParaRPr lang="en-US"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2986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2000"/>
                                        <p:tgtEl>
                                          <p:spTgt spid="40963"/>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down)">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964"/>
                                        </p:tgtEl>
                                        <p:attrNameLst>
                                          <p:attrName>style.visibility</p:attrName>
                                        </p:attrNameLst>
                                      </p:cBhvr>
                                      <p:to>
                                        <p:strVal val="visible"/>
                                      </p:to>
                                    </p:set>
                                    <p:animEffect transition="in" filter="fade">
                                      <p:cBhvr>
                                        <p:cTn id="16" dur="2000"/>
                                        <p:tgtEl>
                                          <p:spTgt spid="40964"/>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965"/>
                                        </p:tgtEl>
                                        <p:attrNameLst>
                                          <p:attrName>style.visibility</p:attrName>
                                        </p:attrNameLst>
                                      </p:cBhvr>
                                      <p:to>
                                        <p:strVal val="visible"/>
                                      </p:to>
                                    </p:set>
                                    <p:animEffect transition="in" filter="fade">
                                      <p:cBhvr>
                                        <p:cTn id="25" dur="2000"/>
                                        <p:tgtEl>
                                          <p:spTgt spid="40965"/>
                                        </p:tgtEl>
                                      </p:cBhvr>
                                    </p:animEffect>
                                  </p:child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0966"/>
                                        </p:tgtEl>
                                        <p:attrNameLst>
                                          <p:attrName>style.visibility</p:attrName>
                                        </p:attrNameLst>
                                      </p:cBhvr>
                                      <p:to>
                                        <p:strVal val="visible"/>
                                      </p:to>
                                    </p:set>
                                    <p:animEffect transition="in" filter="fade">
                                      <p:cBhvr>
                                        <p:cTn id="34" dur="2000"/>
                                        <p:tgtEl>
                                          <p:spTgt spid="40966"/>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wipe(down)">
                                      <p:cBhvr>
                                        <p:cTn id="38" dur="500"/>
                                        <p:tgtEl>
                                          <p:spTgt spid="1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1" nodeType="clickEffect">
                                  <p:stCondLst>
                                    <p:cond delay="0"/>
                                  </p:stCondLst>
                                  <p:childTnLst>
                                    <p:set>
                                      <p:cBhvr>
                                        <p:cTn id="42" dur="1" fill="hold">
                                          <p:stCondLst>
                                            <p:cond delay="0"/>
                                          </p:stCondLst>
                                        </p:cTn>
                                        <p:tgtEl>
                                          <p:spTgt spid="13">
                                            <p:bg/>
                                          </p:spTgt>
                                        </p:tgtEl>
                                        <p:attrNameLst>
                                          <p:attrName>style.visibility</p:attrName>
                                        </p:attrNameLst>
                                      </p:cBhvr>
                                      <p:to>
                                        <p:strVal val="visible"/>
                                      </p:to>
                                    </p:set>
                                    <p:anim calcmode="lin" valueType="num">
                                      <p:cBhvr>
                                        <p:cTn id="43" dur="500" fill="hold"/>
                                        <p:tgtEl>
                                          <p:spTgt spid="13">
                                            <p:bg/>
                                          </p:spTgt>
                                        </p:tgtEl>
                                        <p:attrNameLst>
                                          <p:attrName>ppt_w</p:attrName>
                                        </p:attrNameLst>
                                      </p:cBhvr>
                                      <p:tavLst>
                                        <p:tav tm="0">
                                          <p:val>
                                            <p:fltVal val="0"/>
                                          </p:val>
                                        </p:tav>
                                        <p:tav tm="100000">
                                          <p:val>
                                            <p:strVal val="#ppt_w"/>
                                          </p:val>
                                        </p:tav>
                                      </p:tavLst>
                                    </p:anim>
                                    <p:anim calcmode="lin" valueType="num">
                                      <p:cBhvr>
                                        <p:cTn id="44" dur="500" fill="hold"/>
                                        <p:tgtEl>
                                          <p:spTgt spid="13">
                                            <p:bg/>
                                          </p:spTgt>
                                        </p:tgtEl>
                                        <p:attrNameLst>
                                          <p:attrName>ppt_h</p:attrName>
                                        </p:attrNameLst>
                                      </p:cBhvr>
                                      <p:tavLst>
                                        <p:tav tm="0">
                                          <p:val>
                                            <p:strVal val="#ppt_h"/>
                                          </p:val>
                                        </p:tav>
                                        <p:tav tm="100000">
                                          <p:val>
                                            <p:strVal val="#ppt_h"/>
                                          </p:val>
                                        </p:tav>
                                      </p:tavLst>
                                    </p:anim>
                                  </p:childTnLst>
                                </p:cTn>
                              </p:par>
                              <p:par>
                                <p:cTn id="45" presetID="17" presetClass="entr" presetSubtype="10" fill="hold" grpId="1" nodeType="with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 calcmode="lin" valueType="num">
                                      <p:cBhvr>
                                        <p:cTn id="4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build="allAtOnce"/>
      <p:bldP spid="11" grpId="0" build="allAtOnce"/>
      <p:bldP spid="12" grpId="0" build="allAtOnce"/>
      <p:bldP spid="13" grpI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smtClean="0">
                <a:effectLst>
                  <a:outerShdw blurRad="38100" dist="38100" dir="2700000" algn="tl">
                    <a:srgbClr val="000000"/>
                  </a:outerShdw>
                </a:effectLst>
              </a:rPr>
              <a:t>Most Pilots Turn Too Late</a:t>
            </a:r>
            <a:endParaRPr lang="en-US" dirty="0">
              <a:effectLst>
                <a:outerShdw blurRad="38100" dist="38100" dir="2700000" algn="tl">
                  <a:srgbClr val="000000"/>
                </a:outerShdw>
              </a:effectLst>
            </a:endParaRPr>
          </a:p>
        </p:txBody>
      </p:sp>
      <p:grpSp>
        <p:nvGrpSpPr>
          <p:cNvPr id="2" name="Group 3"/>
          <p:cNvGrpSpPr>
            <a:grpSpLocks noChangeAspect="1"/>
          </p:cNvGrpSpPr>
          <p:nvPr/>
        </p:nvGrpSpPr>
        <p:grpSpPr bwMode="auto">
          <a:xfrm>
            <a:off x="682962" y="1614305"/>
            <a:ext cx="4235389" cy="4199114"/>
            <a:chOff x="4680" y="1339"/>
            <a:chExt cx="2929" cy="2906"/>
          </a:xfrm>
        </p:grpSpPr>
        <p:sp>
          <p:nvSpPr>
            <p:cNvPr id="70660" name="Oval 4"/>
            <p:cNvSpPr>
              <a:spLocks noChangeAspect="1" noChangeArrowheads="1"/>
            </p:cNvSpPr>
            <p:nvPr/>
          </p:nvSpPr>
          <p:spPr bwMode="auto">
            <a:xfrm>
              <a:off x="4680" y="1365"/>
              <a:ext cx="2880" cy="2880"/>
            </a:xfrm>
            <a:prstGeom prst="ellipse">
              <a:avLst/>
            </a:prstGeom>
            <a:gradFill rotWithShape="0">
              <a:gsLst>
                <a:gs pos="0">
                  <a:srgbClr val="333333"/>
                </a:gs>
                <a:gs pos="100000">
                  <a:srgbClr val="F8F8F8"/>
                </a:gs>
              </a:gsLst>
              <a:path path="shape">
                <a:fillToRect l="50000" t="50000" r="50000" b="50000"/>
              </a:path>
            </a:gradFill>
            <a:ln w="9525">
              <a:solidFill>
                <a:srgbClr val="C0C0C0"/>
              </a:solidFill>
              <a:round/>
              <a:headEnd/>
              <a:tailEnd/>
            </a:ln>
          </p:spPr>
          <p:txBody>
            <a:bodyPr/>
            <a:lstStyle/>
            <a:p>
              <a:endParaRPr lang="en-US"/>
            </a:p>
          </p:txBody>
        </p:sp>
        <p:grpSp>
          <p:nvGrpSpPr>
            <p:cNvPr id="3" name="Group 5"/>
            <p:cNvGrpSpPr>
              <a:grpSpLocks noChangeAspect="1"/>
            </p:cNvGrpSpPr>
            <p:nvPr/>
          </p:nvGrpSpPr>
          <p:grpSpPr bwMode="auto">
            <a:xfrm>
              <a:off x="5510" y="1339"/>
              <a:ext cx="2099" cy="2694"/>
              <a:chOff x="5330" y="1399"/>
              <a:chExt cx="2099" cy="2694"/>
            </a:xfrm>
          </p:grpSpPr>
          <p:grpSp>
            <p:nvGrpSpPr>
              <p:cNvPr id="4" name="Group 6"/>
              <p:cNvGrpSpPr>
                <a:grpSpLocks noChangeAspect="1"/>
              </p:cNvGrpSpPr>
              <p:nvPr/>
            </p:nvGrpSpPr>
            <p:grpSpPr bwMode="auto">
              <a:xfrm>
                <a:off x="5989" y="1546"/>
                <a:ext cx="1440" cy="1440"/>
                <a:chOff x="2534" y="3296"/>
                <a:chExt cx="1440" cy="1440"/>
              </a:xfrm>
            </p:grpSpPr>
            <p:sp>
              <p:nvSpPr>
                <p:cNvPr id="70663" name="Oval 7"/>
                <p:cNvSpPr>
                  <a:spLocks noChangeAspect="1" noChangeArrowheads="1"/>
                </p:cNvSpPr>
                <p:nvPr/>
              </p:nvSpPr>
              <p:spPr bwMode="auto">
                <a:xfrm>
                  <a:off x="2534" y="3296"/>
                  <a:ext cx="1440" cy="1440"/>
                </a:xfrm>
                <a:prstGeom prst="ellipse">
                  <a:avLst/>
                </a:prstGeom>
                <a:noFill/>
                <a:ln w="50800">
                  <a:solidFill>
                    <a:srgbClr val="FFFFFF"/>
                  </a:solidFill>
                  <a:round/>
                  <a:headEnd/>
                  <a:tailEnd/>
                </a:ln>
              </p:spPr>
              <p:txBody>
                <a:bodyPr/>
                <a:lstStyle/>
                <a:p>
                  <a:endParaRPr lang="en-US"/>
                </a:p>
              </p:txBody>
            </p:sp>
            <p:sp>
              <p:nvSpPr>
                <p:cNvPr id="70664" name="Oval 8"/>
                <p:cNvSpPr>
                  <a:spLocks noChangeAspect="1" noChangeArrowheads="1"/>
                </p:cNvSpPr>
                <p:nvPr/>
              </p:nvSpPr>
              <p:spPr bwMode="auto">
                <a:xfrm>
                  <a:off x="2534" y="3296"/>
                  <a:ext cx="1440" cy="1440"/>
                </a:xfrm>
                <a:prstGeom prst="ellipse">
                  <a:avLst/>
                </a:prstGeom>
                <a:noFill/>
                <a:ln w="25400">
                  <a:solidFill>
                    <a:srgbClr val="000000"/>
                  </a:solidFill>
                  <a:round/>
                  <a:headEnd/>
                  <a:tailEnd/>
                </a:ln>
              </p:spPr>
              <p:txBody>
                <a:bodyPr/>
                <a:lstStyle/>
                <a:p>
                  <a:endParaRPr lang="en-US"/>
                </a:p>
              </p:txBody>
            </p:sp>
          </p:grpSp>
          <p:grpSp>
            <p:nvGrpSpPr>
              <p:cNvPr id="5" name="Group 9"/>
              <p:cNvGrpSpPr>
                <a:grpSpLocks noChangeAspect="1"/>
              </p:cNvGrpSpPr>
              <p:nvPr/>
            </p:nvGrpSpPr>
            <p:grpSpPr bwMode="auto">
              <a:xfrm rot="18766235" flipH="1">
                <a:off x="4075" y="2654"/>
                <a:ext cx="2694" cy="183"/>
                <a:chOff x="3670" y="6302"/>
                <a:chExt cx="3600" cy="0"/>
              </a:xfrm>
            </p:grpSpPr>
            <p:sp>
              <p:nvSpPr>
                <p:cNvPr id="70666" name="Line 10"/>
                <p:cNvSpPr>
                  <a:spLocks noChangeAspect="1" noChangeShapeType="1"/>
                </p:cNvSpPr>
                <p:nvPr/>
              </p:nvSpPr>
              <p:spPr bwMode="auto">
                <a:xfrm>
                  <a:off x="3670" y="6302"/>
                  <a:ext cx="3600" cy="0"/>
                </a:xfrm>
                <a:prstGeom prst="line">
                  <a:avLst/>
                </a:prstGeom>
                <a:noFill/>
                <a:ln w="50800">
                  <a:solidFill>
                    <a:srgbClr val="FFFFFF"/>
                  </a:solidFill>
                  <a:round/>
                  <a:headEnd/>
                  <a:tailEnd/>
                </a:ln>
              </p:spPr>
              <p:txBody>
                <a:bodyPr/>
                <a:lstStyle/>
                <a:p>
                  <a:endParaRPr lang="en-US"/>
                </a:p>
              </p:txBody>
            </p:sp>
            <p:sp>
              <p:nvSpPr>
                <p:cNvPr id="70667" name="Line 11"/>
                <p:cNvSpPr>
                  <a:spLocks noChangeAspect="1" noChangeShapeType="1"/>
                </p:cNvSpPr>
                <p:nvPr/>
              </p:nvSpPr>
              <p:spPr bwMode="auto">
                <a:xfrm>
                  <a:off x="3670" y="6302"/>
                  <a:ext cx="3600" cy="0"/>
                </a:xfrm>
                <a:prstGeom prst="line">
                  <a:avLst/>
                </a:prstGeom>
                <a:noFill/>
                <a:ln w="25400">
                  <a:solidFill>
                    <a:srgbClr val="000000"/>
                  </a:solidFill>
                  <a:round/>
                  <a:headEnd/>
                  <a:tailEnd/>
                </a:ln>
              </p:spPr>
              <p:txBody>
                <a:bodyPr/>
                <a:lstStyle/>
                <a:p>
                  <a:endParaRPr lang="en-US"/>
                </a:p>
              </p:txBody>
            </p:sp>
          </p:grpSp>
        </p:grpSp>
      </p:grpSp>
      <p:sp>
        <p:nvSpPr>
          <p:cNvPr id="21" name="Freeform 20"/>
          <p:cNvSpPr/>
          <p:nvPr/>
        </p:nvSpPr>
        <p:spPr>
          <a:xfrm>
            <a:off x="1772359" y="1619950"/>
            <a:ext cx="4165600" cy="4395141"/>
          </a:xfrm>
          <a:custGeom>
            <a:avLst/>
            <a:gdLst>
              <a:gd name="connsiteX0" fmla="*/ 1467555 w 4165600"/>
              <a:gd name="connsiteY0" fmla="*/ 400756 h 4395141"/>
              <a:gd name="connsiteX1" fmla="*/ 2190044 w 4165600"/>
              <a:gd name="connsiteY1" fmla="*/ 50800 h 4395141"/>
              <a:gd name="connsiteX2" fmla="*/ 3070578 w 4165600"/>
              <a:gd name="connsiteY2" fmla="*/ 95956 h 4395141"/>
              <a:gd name="connsiteX3" fmla="*/ 3736622 w 4165600"/>
              <a:gd name="connsiteY3" fmla="*/ 570089 h 4395141"/>
              <a:gd name="connsiteX4" fmla="*/ 4097866 w 4165600"/>
              <a:gd name="connsiteY4" fmla="*/ 1586089 h 4395141"/>
              <a:gd name="connsiteX5" fmla="*/ 3928533 w 4165600"/>
              <a:gd name="connsiteY5" fmla="*/ 3098800 h 4395141"/>
              <a:gd name="connsiteX6" fmla="*/ 2675466 w 4165600"/>
              <a:gd name="connsiteY6" fmla="*/ 4250267 h 4395141"/>
              <a:gd name="connsiteX7" fmla="*/ 880533 w 4165600"/>
              <a:gd name="connsiteY7" fmla="*/ 3968044 h 4395141"/>
              <a:gd name="connsiteX8" fmla="*/ 101600 w 4165600"/>
              <a:gd name="connsiteY8" fmla="*/ 2444044 h 4395141"/>
              <a:gd name="connsiteX9" fmla="*/ 270933 w 4165600"/>
              <a:gd name="connsiteY9" fmla="*/ 739422 h 4395141"/>
              <a:gd name="connsiteX10" fmla="*/ 270933 w 4165600"/>
              <a:gd name="connsiteY10" fmla="*/ 739422 h 439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65600" h="4395141">
                <a:moveTo>
                  <a:pt x="1467555" y="400756"/>
                </a:moveTo>
                <a:cubicBezTo>
                  <a:pt x="1695214" y="251178"/>
                  <a:pt x="1922874" y="101600"/>
                  <a:pt x="2190044" y="50800"/>
                </a:cubicBezTo>
                <a:cubicBezTo>
                  <a:pt x="2457214" y="0"/>
                  <a:pt x="2812815" y="9408"/>
                  <a:pt x="3070578" y="95956"/>
                </a:cubicBezTo>
                <a:cubicBezTo>
                  <a:pt x="3328341" y="182504"/>
                  <a:pt x="3565407" y="321734"/>
                  <a:pt x="3736622" y="570089"/>
                </a:cubicBezTo>
                <a:cubicBezTo>
                  <a:pt x="3907837" y="818444"/>
                  <a:pt x="4065881" y="1164637"/>
                  <a:pt x="4097866" y="1586089"/>
                </a:cubicBezTo>
                <a:cubicBezTo>
                  <a:pt x="4129851" y="2007541"/>
                  <a:pt x="4165600" y="2654770"/>
                  <a:pt x="3928533" y="3098800"/>
                </a:cubicBezTo>
                <a:cubicBezTo>
                  <a:pt x="3691466" y="3542830"/>
                  <a:pt x="3183466" y="4105393"/>
                  <a:pt x="2675466" y="4250267"/>
                </a:cubicBezTo>
                <a:cubicBezTo>
                  <a:pt x="2167466" y="4395141"/>
                  <a:pt x="1309511" y="4269081"/>
                  <a:pt x="880533" y="3968044"/>
                </a:cubicBezTo>
                <a:cubicBezTo>
                  <a:pt x="451555" y="3667007"/>
                  <a:pt x="203200" y="2982148"/>
                  <a:pt x="101600" y="2444044"/>
                </a:cubicBezTo>
                <a:cubicBezTo>
                  <a:pt x="0" y="1905940"/>
                  <a:pt x="270933" y="739422"/>
                  <a:pt x="270933" y="739422"/>
                </a:cubicBezTo>
                <a:lnTo>
                  <a:pt x="270933" y="739422"/>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5811492" y="1384531"/>
            <a:ext cx="3043141" cy="923330"/>
          </a:xfrm>
          <a:prstGeom prst="rect">
            <a:avLst/>
          </a:prstGeom>
          <a:noFill/>
        </p:spPr>
        <p:txBody>
          <a:bodyPr wrap="square" rtlCol="0">
            <a:spAutoFit/>
          </a:bodyPr>
          <a:lstStyle/>
          <a:p>
            <a:r>
              <a:rPr lang="en-US" dirty="0" smtClean="0"/>
              <a:t>A committed turn, even late, gets back to the lift more quickly.</a:t>
            </a:r>
            <a:endParaRPr lang="en-US" dirty="0"/>
          </a:p>
        </p:txBody>
      </p:sp>
      <p:sp>
        <p:nvSpPr>
          <p:cNvPr id="23" name="TextBox 22"/>
          <p:cNvSpPr txBox="1"/>
          <p:nvPr/>
        </p:nvSpPr>
        <p:spPr>
          <a:xfrm>
            <a:off x="6082427" y="3382669"/>
            <a:ext cx="3043141" cy="923330"/>
          </a:xfrm>
          <a:prstGeom prst="rect">
            <a:avLst/>
          </a:prstGeom>
          <a:noFill/>
        </p:spPr>
        <p:txBody>
          <a:bodyPr wrap="square" rtlCol="0">
            <a:spAutoFit/>
          </a:bodyPr>
          <a:lstStyle/>
          <a:p>
            <a:r>
              <a:rPr lang="en-US" dirty="0" smtClean="0"/>
              <a:t>Large, exploratory turns can just keep you out of the lift longer.</a:t>
            </a:r>
            <a:endParaRPr lang="en-US" dirty="0"/>
          </a:p>
        </p:txBody>
      </p:sp>
      <p:sp>
        <p:nvSpPr>
          <p:cNvPr id="15" name="TextBox 14"/>
          <p:cNvSpPr txBox="1"/>
          <p:nvPr/>
        </p:nvSpPr>
        <p:spPr>
          <a:xfrm>
            <a:off x="4987475" y="5775271"/>
            <a:ext cx="3936035" cy="923330"/>
          </a:xfrm>
          <a:prstGeom prst="rect">
            <a:avLst/>
          </a:prstGeom>
          <a:solidFill>
            <a:schemeClr val="bg1"/>
          </a:solidFill>
        </p:spPr>
        <p:txBody>
          <a:bodyPr wrap="square" rtlCol="0">
            <a:spAutoFit/>
          </a:bodyPr>
          <a:lstStyle/>
          <a:p>
            <a:pPr algn="ctr"/>
            <a:r>
              <a:rPr lang="en-US" b="1" i="1" dirty="0" smtClean="0">
                <a:solidFill>
                  <a:schemeClr val="accent1"/>
                </a:solidFill>
              </a:rPr>
              <a:t>Committing to a 40 - 45 degree turn, </a:t>
            </a:r>
          </a:p>
          <a:p>
            <a:pPr algn="ctr"/>
            <a:r>
              <a:rPr lang="en-US" b="1" i="1" dirty="0" smtClean="0">
                <a:solidFill>
                  <a:schemeClr val="accent1"/>
                </a:solidFill>
              </a:rPr>
              <a:t>rather than broad exploratory turns, will help you keep track of the thermal.</a:t>
            </a:r>
            <a:endParaRPr lang="en-US" b="1" i="1" dirty="0">
              <a:solidFill>
                <a:schemeClr val="accent1"/>
              </a:solidFill>
            </a:endParaRPr>
          </a:p>
        </p:txBody>
      </p:sp>
    </p:spTree>
    <p:extLst>
      <p:ext uri="{BB962C8B-B14F-4D97-AF65-F5344CB8AC3E}">
        <p14:creationId xmlns:p14="http://schemas.microsoft.com/office/powerpoint/2010/main" xmlns="" val="102253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2000"/>
                                        <p:tgtEl>
                                          <p:spTgt spid="2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20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bg/>
                                          </p:spTgt>
                                        </p:tgtEl>
                                        <p:attrNameLst>
                                          <p:attrName>style.visibility</p:attrName>
                                        </p:attrNameLst>
                                      </p:cBhvr>
                                      <p:to>
                                        <p:strVal val="visible"/>
                                      </p:to>
                                    </p:set>
                                    <p:animEffect transition="in" filter="fade">
                                      <p:cBhvr>
                                        <p:cTn id="24" dur="2000"/>
                                        <p:tgtEl>
                                          <p:spTgt spid="15">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2000"/>
                                        <p:tgtEl>
                                          <p:spTgt spid="15">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fade">
                                      <p:cBhvr>
                                        <p:cTn id="30"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build="allAtOnce"/>
      <p:bldP spid="23" grpId="0" build="allAtOnce"/>
      <p:bldP spid="15"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lstStyle/>
          <a:p>
            <a:r>
              <a:rPr lang="en-US" dirty="0" smtClean="0">
                <a:solidFill>
                  <a:schemeClr val="bg1"/>
                </a:solidFill>
              </a:rPr>
              <a:t>Six Week Agenda</a:t>
            </a:r>
            <a:endParaRPr lang="en-US" dirty="0">
              <a:solidFill>
                <a:schemeClr val="bg1"/>
              </a:solidFill>
            </a:endParaRPr>
          </a:p>
        </p:txBody>
      </p:sp>
      <p:sp>
        <p:nvSpPr>
          <p:cNvPr id="3" name="Content Placeholder 2"/>
          <p:cNvSpPr>
            <a:spLocks noGrp="1"/>
          </p:cNvSpPr>
          <p:nvPr>
            <p:ph idx="1"/>
          </p:nvPr>
        </p:nvSpPr>
        <p:spPr>
          <a:xfrm>
            <a:off x="457200" y="3370613"/>
            <a:ext cx="8229600" cy="1280409"/>
          </a:xfrm>
        </p:spPr>
        <p:txBody>
          <a:bodyPr>
            <a:normAutofit/>
          </a:bodyPr>
          <a:lstStyle/>
          <a:p>
            <a:pPr marL="336550" lvl="1" indent="-336550">
              <a:buFont typeface="Wingdings" pitchFamily="2" charset="2"/>
              <a:buChar char="ü"/>
            </a:pPr>
            <a:r>
              <a:rPr lang="en-US" dirty="0" smtClean="0">
                <a:solidFill>
                  <a:schemeClr val="bg1"/>
                </a:solidFill>
                <a:effectLst>
                  <a:outerShdw blurRad="50800" dist="38100" dir="2700000" algn="tl" rotWithShape="0">
                    <a:prstClr val="black">
                      <a:alpha val="40000"/>
                    </a:prstClr>
                  </a:outerShdw>
                </a:effectLst>
              </a:rPr>
              <a:t>Weather and Preparation (needed skills, glider &amp; instrumentation, biological)</a:t>
            </a:r>
          </a:p>
          <a:p>
            <a:pPr marL="336550" lvl="1" indent="-336550">
              <a:buFont typeface="Wingdings" pitchFamily="2" charset="2"/>
              <a:buChar char="ü"/>
            </a:pPr>
            <a:r>
              <a:rPr lang="en-US" dirty="0" smtClean="0">
                <a:solidFill>
                  <a:schemeClr val="bg1"/>
                </a:solidFill>
                <a:effectLst>
                  <a:outerShdw blurRad="50800" dist="38100" dir="2700000" algn="tl" rotWithShape="0">
                    <a:prstClr val="black">
                      <a:alpha val="40000"/>
                    </a:prstClr>
                  </a:outerShdw>
                </a:effectLst>
              </a:rPr>
              <a:t>Thermals and Triggers</a:t>
            </a:r>
            <a:endParaRPr lang="en-US" sz="4000" dirty="0">
              <a:solidFill>
                <a:schemeClr val="bg1"/>
              </a:solidFill>
            </a:endParaRPr>
          </a:p>
        </p:txBody>
      </p:sp>
      <p:sp>
        <p:nvSpPr>
          <p:cNvPr id="5" name="Content Placeholder 2"/>
          <p:cNvSpPr txBox="1">
            <a:spLocks/>
          </p:cNvSpPr>
          <p:nvPr/>
        </p:nvSpPr>
        <p:spPr>
          <a:xfrm>
            <a:off x="462843" y="4618047"/>
            <a:ext cx="8229600" cy="631296"/>
          </a:xfrm>
          <a:prstGeom prst="rect">
            <a:avLst/>
          </a:prstGeom>
        </p:spPr>
        <p:txBody>
          <a:bodyPr vert="horz" lIns="91440" tIns="45720" rIns="91440" bIns="45720" rtlCol="0">
            <a:normAutofit/>
          </a:bodyPr>
          <a:lstStyle/>
          <a:p>
            <a:pPr marL="336550" marR="0" lvl="1" indent="-3365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2">
                    <a:lumMod val="40000"/>
                    <a:lumOff val="60000"/>
                  </a:schemeClr>
                </a:solidFill>
                <a:effectLst>
                  <a:outerShdw blurRad="50800" dist="38100" dir="2700000" algn="tl" rotWithShape="0">
                    <a:prstClr val="black">
                      <a:alpha val="40000"/>
                    </a:prstClr>
                  </a:outerShdw>
                </a:effectLst>
                <a:uLnTx/>
                <a:uFillTx/>
                <a:latin typeface="Times New Roman" pitchFamily="18" charset="0"/>
                <a:ea typeface="+mn-ea"/>
                <a:cs typeface="Times New Roman" pitchFamily="18" charset="0"/>
              </a:rPr>
              <a:t>Climbing—and the art of thermaling</a:t>
            </a:r>
          </a:p>
        </p:txBody>
      </p:sp>
      <p:sp>
        <p:nvSpPr>
          <p:cNvPr id="6" name="Content Placeholder 2"/>
          <p:cNvSpPr txBox="1">
            <a:spLocks/>
          </p:cNvSpPr>
          <p:nvPr/>
        </p:nvSpPr>
        <p:spPr>
          <a:xfrm>
            <a:off x="462843" y="5055492"/>
            <a:ext cx="8229600" cy="1480776"/>
          </a:xfrm>
          <a:prstGeom prst="rect">
            <a:avLst/>
          </a:prstGeom>
        </p:spPr>
        <p:txBody>
          <a:bodyPr vert="horz" lIns="91440" tIns="45720" rIns="91440" bIns="45720" rtlCol="0">
            <a:normAutofit/>
          </a:bodyPr>
          <a:lstStyle/>
          <a:p>
            <a:pPr marL="336550" marR="0" lvl="1" indent="-3365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bg1"/>
                </a:solidFill>
                <a:effectLst>
                  <a:outerShdw blurRad="50800" dist="38100" dir="2700000" algn="tl" rotWithShape="0">
                    <a:prstClr val="black">
                      <a:alpha val="40000"/>
                    </a:prstClr>
                  </a:outerShdw>
                </a:effectLst>
                <a:uLnTx/>
                <a:uFillTx/>
                <a:latin typeface="Times New Roman" pitchFamily="18" charset="0"/>
                <a:ea typeface="+mn-ea"/>
                <a:cs typeface="Times New Roman" pitchFamily="18" charset="0"/>
              </a:rPr>
              <a:t>Cruising and In-Flight Decision Making</a:t>
            </a:r>
          </a:p>
          <a:p>
            <a:pPr marL="336550" marR="0" lvl="1" indent="-3365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bg1"/>
                </a:solidFill>
                <a:effectLst>
                  <a:outerShdw blurRad="50800" dist="38100" dir="2700000" algn="tl" rotWithShape="0">
                    <a:prstClr val="black">
                      <a:alpha val="40000"/>
                    </a:prstClr>
                  </a:outerShdw>
                </a:effectLst>
                <a:uLnTx/>
                <a:uFillTx/>
                <a:latin typeface="Times New Roman" pitchFamily="18" charset="0"/>
                <a:ea typeface="+mn-ea"/>
                <a:cs typeface="Times New Roman" pitchFamily="18" charset="0"/>
              </a:rPr>
              <a:t>Flight Computers and Final Glides</a:t>
            </a:r>
          </a:p>
          <a:p>
            <a:pPr marL="336550" marR="0" lvl="1" indent="-3365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solidFill>
                  <a:schemeClr val="bg1"/>
                </a:solidFill>
                <a:effectLst>
                  <a:outerShdw blurRad="50800" dist="38100" dir="2700000" algn="tl" rotWithShape="0">
                    <a:prstClr val="black">
                      <a:alpha val="40000"/>
                    </a:prstClr>
                  </a:outerShdw>
                </a:effectLst>
                <a:uLnTx/>
                <a:uFillTx/>
                <a:latin typeface="Times New Roman" pitchFamily="18" charset="0"/>
                <a:ea typeface="+mn-ea"/>
                <a:cs typeface="Times New Roman" pitchFamily="18" charset="0"/>
              </a:rPr>
              <a:t>Outlanding</a:t>
            </a:r>
            <a:r>
              <a:rPr kumimoji="0" lang="en-US" sz="2400" b="0" i="0" u="none" strike="noStrike" kern="1200" cap="none" spc="0" normalizeH="0" baseline="0" noProof="0" dirty="0" smtClean="0">
                <a:ln>
                  <a:noFill/>
                </a:ln>
                <a:solidFill>
                  <a:schemeClr val="bg1"/>
                </a:solidFill>
                <a:effectLst>
                  <a:outerShdw blurRad="50800" dist="38100" dir="2700000" algn="tl" rotWithShape="0">
                    <a:prstClr val="black">
                      <a:alpha val="40000"/>
                    </a:prstClr>
                  </a:outerShdw>
                </a:effectLst>
                <a:uLnTx/>
                <a:uFillTx/>
                <a:latin typeface="Times New Roman" pitchFamily="18" charset="0"/>
                <a:ea typeface="+mn-ea"/>
                <a:cs typeface="Times New Roman" pitchFamily="18" charset="0"/>
              </a:rPr>
              <a:t> and Post-Flight Analysis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subTnLst>
                                    <p:animClr>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subTnLst>
                                    <p:animClr>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subTnLst>
                                    <p:animClr>
                                      <p:cBhvr override="childStyle">
                                        <p:cTn dur="1" fill="hold" display="0" masterRel="nextClick" afterEffect="1"/>
                                        <p:tgtEl>
                                          <p:spTgt spid="5"/>
                                        </p:tgtEl>
                                        <p:attrNameLst>
                                          <p:attrName>ppt_c</p:attrName>
                                        </p:attrNameLst>
                                      </p:cBhvr>
                                      <p:to>
                                        <a:schemeClr val="bg1"/>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2000"/>
                                        <p:tgtEl>
                                          <p:spTgt spid="6">
                                            <p:txEl>
                                              <p:pRg st="0" end="0"/>
                                            </p:txEl>
                                          </p:spTgt>
                                        </p:tgtEl>
                                      </p:cBhvr>
                                    </p:animEffect>
                                  </p:childTnLst>
                                  <p:subTnLst>
                                    <p:animClr>
                                      <p:cBhvr override="childStyle">
                                        <p:cTn dur="1" fill="hold" display="0" masterRel="nextClick" afterEffect="1"/>
                                        <p:tgtEl>
                                          <p:spTgt spid="6">
                                            <p:txEl>
                                              <p:pRg st="0" end="0"/>
                                            </p:txEl>
                                          </p:spTgt>
                                        </p:tgtEl>
                                        <p:attrNameLst>
                                          <p:attrName>ppt_c</p:attrName>
                                        </p:attrNameLst>
                                      </p:cBhvr>
                                      <p:to>
                                        <a:srgbClr val="B2B2B2"/>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2000"/>
                                        <p:tgtEl>
                                          <p:spTgt spid="6">
                                            <p:txEl>
                                              <p:pRg st="1" end="1"/>
                                            </p:txEl>
                                          </p:spTgt>
                                        </p:tgtEl>
                                      </p:cBhvr>
                                    </p:animEffect>
                                  </p:childTnLst>
                                  <p:subTnLst>
                                    <p:animClr>
                                      <p:cBhvr override="childStyle">
                                        <p:cTn dur="1" fill="hold" display="0" masterRel="nextClick" afterEffect="1"/>
                                        <p:tgtEl>
                                          <p:spTgt spid="6">
                                            <p:txEl>
                                              <p:pRg st="1" end="1"/>
                                            </p:txEl>
                                          </p:spTgt>
                                        </p:tgtEl>
                                        <p:attrNameLst>
                                          <p:attrName>ppt_c</p:attrName>
                                        </p:attrNameLst>
                                      </p:cBhvr>
                                      <p:to>
                                        <a:srgbClr val="B2B2B2"/>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2000"/>
                                        <p:tgtEl>
                                          <p:spTgt spid="6">
                                            <p:txEl>
                                              <p:pRg st="2" end="2"/>
                                            </p:txEl>
                                          </p:spTgt>
                                        </p:tgtEl>
                                      </p:cBhvr>
                                    </p:animEffect>
                                  </p:childTnLst>
                                  <p:subTnLst>
                                    <p:animClr>
                                      <p:cBhvr override="childStyle">
                                        <p:cTn dur="1" fill="hold" display="0" masterRel="nextClick" afterEffect="1"/>
                                        <p:tgtEl>
                                          <p:spTgt spid="6">
                                            <p:txEl>
                                              <p:pRg st="2" end="2"/>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p:bldP spid="6"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lstStyle/>
          <a:p>
            <a:r>
              <a:rPr lang="en-US" dirty="0" smtClean="0"/>
              <a:t>Which Way to Turn</a:t>
            </a:r>
            <a:r>
              <a:rPr lang="en-US" dirty="0" smtClean="0"/>
              <a:t>?</a:t>
            </a:r>
            <a:endParaRPr lang="en-US" dirty="0"/>
          </a:p>
        </p:txBody>
      </p:sp>
      <p:grpSp>
        <p:nvGrpSpPr>
          <p:cNvPr id="2" name="Group 3"/>
          <p:cNvGrpSpPr>
            <a:grpSpLocks/>
          </p:cNvGrpSpPr>
          <p:nvPr/>
        </p:nvGrpSpPr>
        <p:grpSpPr bwMode="auto">
          <a:xfrm>
            <a:off x="460062" y="2912775"/>
            <a:ext cx="2281238" cy="3195638"/>
            <a:chOff x="490" y="1514"/>
            <a:chExt cx="1437" cy="2013"/>
          </a:xfrm>
        </p:grpSpPr>
        <p:grpSp>
          <p:nvGrpSpPr>
            <p:cNvPr id="3" name="Group 4"/>
            <p:cNvGrpSpPr>
              <a:grpSpLocks noChangeAspect="1"/>
            </p:cNvGrpSpPr>
            <p:nvPr/>
          </p:nvGrpSpPr>
          <p:grpSpPr bwMode="auto">
            <a:xfrm>
              <a:off x="576" y="1514"/>
              <a:ext cx="1256" cy="1606"/>
              <a:chOff x="960" y="2640"/>
              <a:chExt cx="2880" cy="3680"/>
            </a:xfrm>
          </p:grpSpPr>
          <p:sp>
            <p:nvSpPr>
              <p:cNvPr id="74757" name="Oval 5"/>
              <p:cNvSpPr>
                <a:spLocks noChangeAspect="1" noChangeArrowheads="1"/>
              </p:cNvSpPr>
              <p:nvPr/>
            </p:nvSpPr>
            <p:spPr bwMode="auto">
              <a:xfrm>
                <a:off x="960" y="2640"/>
                <a:ext cx="2880" cy="2880"/>
              </a:xfrm>
              <a:prstGeom prst="ellipse">
                <a:avLst/>
              </a:prstGeom>
              <a:gradFill rotWithShape="0">
                <a:gsLst>
                  <a:gs pos="0">
                    <a:srgbClr val="333333"/>
                  </a:gs>
                  <a:gs pos="100000">
                    <a:srgbClr val="F8F8F8"/>
                  </a:gs>
                </a:gsLst>
                <a:path path="shape">
                  <a:fillToRect l="50000" t="50000" r="50000" b="50000"/>
                </a:path>
              </a:gradFill>
              <a:ln w="9525">
                <a:solidFill>
                  <a:srgbClr val="C0C0C0"/>
                </a:solidFill>
                <a:round/>
                <a:headEnd/>
                <a:tailEnd/>
              </a:ln>
            </p:spPr>
            <p:txBody>
              <a:bodyPr/>
              <a:lstStyle/>
              <a:p>
                <a:endParaRPr lang="en-US"/>
              </a:p>
            </p:txBody>
          </p:sp>
          <p:grpSp>
            <p:nvGrpSpPr>
              <p:cNvPr id="4" name="Group 6"/>
              <p:cNvGrpSpPr>
                <a:grpSpLocks noChangeAspect="1"/>
              </p:cNvGrpSpPr>
              <p:nvPr/>
            </p:nvGrpSpPr>
            <p:grpSpPr bwMode="auto">
              <a:xfrm>
                <a:off x="1219" y="2791"/>
                <a:ext cx="1440" cy="1470"/>
                <a:chOff x="2534" y="3296"/>
                <a:chExt cx="1440" cy="1440"/>
              </a:xfrm>
            </p:grpSpPr>
            <p:sp>
              <p:nvSpPr>
                <p:cNvPr id="74759" name="Oval 7"/>
                <p:cNvSpPr>
                  <a:spLocks noChangeAspect="1" noChangeArrowheads="1"/>
                </p:cNvSpPr>
                <p:nvPr/>
              </p:nvSpPr>
              <p:spPr bwMode="auto">
                <a:xfrm>
                  <a:off x="2534" y="3296"/>
                  <a:ext cx="1440" cy="1440"/>
                </a:xfrm>
                <a:prstGeom prst="ellipse">
                  <a:avLst/>
                </a:prstGeom>
                <a:noFill/>
                <a:ln w="50800">
                  <a:solidFill>
                    <a:srgbClr val="FFFFFF"/>
                  </a:solidFill>
                  <a:prstDash val="sysDot"/>
                  <a:round/>
                  <a:headEnd/>
                  <a:tailEnd/>
                </a:ln>
              </p:spPr>
              <p:txBody>
                <a:bodyPr/>
                <a:lstStyle/>
                <a:p>
                  <a:endParaRPr lang="en-US"/>
                </a:p>
              </p:txBody>
            </p:sp>
            <p:sp>
              <p:nvSpPr>
                <p:cNvPr id="74760" name="Oval 8"/>
                <p:cNvSpPr>
                  <a:spLocks noChangeAspect="1" noChangeArrowheads="1"/>
                </p:cNvSpPr>
                <p:nvPr/>
              </p:nvSpPr>
              <p:spPr bwMode="auto">
                <a:xfrm>
                  <a:off x="2534" y="3296"/>
                  <a:ext cx="1440" cy="1440"/>
                </a:xfrm>
                <a:prstGeom prst="ellipse">
                  <a:avLst/>
                </a:prstGeom>
                <a:noFill/>
                <a:ln w="25400">
                  <a:solidFill>
                    <a:srgbClr val="000000"/>
                  </a:solidFill>
                  <a:prstDash val="sysDot"/>
                  <a:round/>
                  <a:headEnd/>
                  <a:tailEnd/>
                </a:ln>
              </p:spPr>
              <p:txBody>
                <a:bodyPr/>
                <a:lstStyle/>
                <a:p>
                  <a:endParaRPr lang="en-US"/>
                </a:p>
              </p:txBody>
            </p:sp>
          </p:grpSp>
          <p:grpSp>
            <p:nvGrpSpPr>
              <p:cNvPr id="5" name="Group 9"/>
              <p:cNvGrpSpPr>
                <a:grpSpLocks noChangeAspect="1"/>
              </p:cNvGrpSpPr>
              <p:nvPr/>
            </p:nvGrpSpPr>
            <p:grpSpPr bwMode="auto">
              <a:xfrm>
                <a:off x="1559" y="3740"/>
                <a:ext cx="2090" cy="2580"/>
                <a:chOff x="1559" y="3740"/>
                <a:chExt cx="2090" cy="2580"/>
              </a:xfrm>
            </p:grpSpPr>
            <p:grpSp>
              <p:nvGrpSpPr>
                <p:cNvPr id="6" name="Group 10"/>
                <p:cNvGrpSpPr>
                  <a:grpSpLocks noChangeAspect="1"/>
                </p:cNvGrpSpPr>
                <p:nvPr/>
              </p:nvGrpSpPr>
              <p:grpSpPr bwMode="auto">
                <a:xfrm rot="18766235" flipH="1">
                  <a:off x="362" y="4937"/>
                  <a:ext cx="2580" cy="186"/>
                  <a:chOff x="3670" y="6302"/>
                  <a:chExt cx="3600" cy="0"/>
                </a:xfrm>
              </p:grpSpPr>
              <p:sp>
                <p:nvSpPr>
                  <p:cNvPr id="74763" name="Line 11"/>
                  <p:cNvSpPr>
                    <a:spLocks noChangeAspect="1" noChangeShapeType="1"/>
                  </p:cNvSpPr>
                  <p:nvPr/>
                </p:nvSpPr>
                <p:spPr bwMode="auto">
                  <a:xfrm>
                    <a:off x="3670" y="6302"/>
                    <a:ext cx="3600" cy="0"/>
                  </a:xfrm>
                  <a:prstGeom prst="line">
                    <a:avLst/>
                  </a:prstGeom>
                  <a:noFill/>
                  <a:ln w="50800">
                    <a:solidFill>
                      <a:srgbClr val="FFFFFF"/>
                    </a:solidFill>
                    <a:round/>
                    <a:headEnd/>
                    <a:tailEnd/>
                  </a:ln>
                </p:spPr>
                <p:txBody>
                  <a:bodyPr/>
                  <a:lstStyle/>
                  <a:p>
                    <a:endParaRPr lang="en-US"/>
                  </a:p>
                </p:txBody>
              </p:sp>
              <p:sp>
                <p:nvSpPr>
                  <p:cNvPr id="74764" name="Line 12"/>
                  <p:cNvSpPr>
                    <a:spLocks noChangeAspect="1" noChangeShapeType="1"/>
                  </p:cNvSpPr>
                  <p:nvPr/>
                </p:nvSpPr>
                <p:spPr bwMode="auto">
                  <a:xfrm>
                    <a:off x="3670" y="6302"/>
                    <a:ext cx="3600" cy="0"/>
                  </a:xfrm>
                  <a:prstGeom prst="line">
                    <a:avLst/>
                  </a:prstGeom>
                  <a:noFill/>
                  <a:ln w="25400">
                    <a:solidFill>
                      <a:srgbClr val="000000"/>
                    </a:solidFill>
                    <a:round/>
                    <a:headEnd/>
                    <a:tailEnd/>
                  </a:ln>
                </p:spPr>
                <p:txBody>
                  <a:bodyPr/>
                  <a:lstStyle/>
                  <a:p>
                    <a:endParaRPr lang="en-US"/>
                  </a:p>
                </p:txBody>
              </p:sp>
            </p:grpSp>
            <p:grpSp>
              <p:nvGrpSpPr>
                <p:cNvPr id="7" name="Group 13"/>
                <p:cNvGrpSpPr>
                  <a:grpSpLocks noChangeAspect="1"/>
                </p:cNvGrpSpPr>
                <p:nvPr/>
              </p:nvGrpSpPr>
              <p:grpSpPr bwMode="auto">
                <a:xfrm>
                  <a:off x="2209" y="3841"/>
                  <a:ext cx="1440" cy="1470"/>
                  <a:chOff x="2534" y="3296"/>
                  <a:chExt cx="1440" cy="1440"/>
                </a:xfrm>
              </p:grpSpPr>
              <p:sp>
                <p:nvSpPr>
                  <p:cNvPr id="74766" name="Oval 14"/>
                  <p:cNvSpPr>
                    <a:spLocks noChangeAspect="1" noChangeArrowheads="1"/>
                  </p:cNvSpPr>
                  <p:nvPr/>
                </p:nvSpPr>
                <p:spPr bwMode="auto">
                  <a:xfrm>
                    <a:off x="2534" y="3296"/>
                    <a:ext cx="1440" cy="1440"/>
                  </a:xfrm>
                  <a:prstGeom prst="ellipse">
                    <a:avLst/>
                  </a:prstGeom>
                  <a:noFill/>
                  <a:ln w="50800">
                    <a:solidFill>
                      <a:srgbClr val="FFFFFF"/>
                    </a:solidFill>
                    <a:prstDash val="sysDot"/>
                    <a:round/>
                    <a:headEnd/>
                    <a:tailEnd/>
                  </a:ln>
                </p:spPr>
                <p:txBody>
                  <a:bodyPr/>
                  <a:lstStyle/>
                  <a:p>
                    <a:endParaRPr lang="en-US"/>
                  </a:p>
                </p:txBody>
              </p:sp>
              <p:sp>
                <p:nvSpPr>
                  <p:cNvPr id="74767" name="Oval 15"/>
                  <p:cNvSpPr>
                    <a:spLocks noChangeAspect="1" noChangeArrowheads="1"/>
                  </p:cNvSpPr>
                  <p:nvPr/>
                </p:nvSpPr>
                <p:spPr bwMode="auto">
                  <a:xfrm>
                    <a:off x="2534" y="3296"/>
                    <a:ext cx="1440" cy="1440"/>
                  </a:xfrm>
                  <a:prstGeom prst="ellipse">
                    <a:avLst/>
                  </a:prstGeom>
                  <a:noFill/>
                  <a:ln w="25400">
                    <a:solidFill>
                      <a:srgbClr val="000000"/>
                    </a:solidFill>
                    <a:prstDash val="sysDot"/>
                    <a:round/>
                    <a:headEnd/>
                    <a:tailEnd/>
                  </a:ln>
                </p:spPr>
                <p:txBody>
                  <a:bodyPr/>
                  <a:lstStyle/>
                  <a:p>
                    <a:endParaRPr lang="en-US"/>
                  </a:p>
                </p:txBody>
              </p:sp>
            </p:grpSp>
          </p:grpSp>
        </p:grpSp>
        <p:sp>
          <p:nvSpPr>
            <p:cNvPr id="74768" name="Rectangle 16"/>
            <p:cNvSpPr>
              <a:spLocks noChangeArrowheads="1"/>
            </p:cNvSpPr>
            <p:nvPr/>
          </p:nvSpPr>
          <p:spPr bwMode="auto">
            <a:xfrm>
              <a:off x="490" y="3120"/>
              <a:ext cx="1437" cy="407"/>
            </a:xfrm>
            <a:prstGeom prst="rect">
              <a:avLst/>
            </a:prstGeom>
            <a:noFill/>
            <a:ln w="9525">
              <a:noFill/>
              <a:miter lim="800000"/>
              <a:headEnd/>
              <a:tailEnd/>
            </a:ln>
            <a:effectLst/>
          </p:spPr>
          <p:txBody>
            <a:bodyPr wrap="none">
              <a:spAutoFit/>
            </a:bodyPr>
            <a:lstStyle/>
            <a:p>
              <a:pPr algn="ctr"/>
              <a:r>
                <a:rPr lang="en-US" dirty="0" smtClean="0">
                  <a:solidFill>
                    <a:schemeClr val="tx2"/>
                  </a:solidFill>
                  <a:latin typeface="Times New Roman" pitchFamily="18" charset="0"/>
                </a:rPr>
                <a:t>Fly through the core,</a:t>
              </a:r>
            </a:p>
            <a:p>
              <a:pPr algn="ctr"/>
              <a:r>
                <a:rPr lang="en-US" dirty="0" smtClean="0">
                  <a:solidFill>
                    <a:schemeClr val="tx2"/>
                  </a:solidFill>
                  <a:latin typeface="Times New Roman" pitchFamily="18" charset="0"/>
                </a:rPr>
                <a:t>Both choices are equal</a:t>
              </a:r>
              <a:endParaRPr lang="en-US" dirty="0">
                <a:solidFill>
                  <a:schemeClr val="tx2"/>
                </a:solidFill>
                <a:latin typeface="Times New Roman" pitchFamily="18" charset="0"/>
              </a:endParaRPr>
            </a:p>
          </p:txBody>
        </p:sp>
      </p:grpSp>
      <p:grpSp>
        <p:nvGrpSpPr>
          <p:cNvPr id="8" name="Group 17"/>
          <p:cNvGrpSpPr>
            <a:grpSpLocks/>
          </p:cNvGrpSpPr>
          <p:nvPr/>
        </p:nvGrpSpPr>
        <p:grpSpPr bwMode="auto">
          <a:xfrm>
            <a:off x="3144856" y="2819113"/>
            <a:ext cx="2806700" cy="3567113"/>
            <a:chOff x="1981" y="1455"/>
            <a:chExt cx="1768" cy="2247"/>
          </a:xfrm>
        </p:grpSpPr>
        <p:grpSp>
          <p:nvGrpSpPr>
            <p:cNvPr id="9" name="Group 18"/>
            <p:cNvGrpSpPr>
              <a:grpSpLocks noChangeAspect="1"/>
            </p:cNvGrpSpPr>
            <p:nvPr/>
          </p:nvGrpSpPr>
          <p:grpSpPr bwMode="auto">
            <a:xfrm>
              <a:off x="2220" y="1455"/>
              <a:ext cx="1268" cy="1541"/>
              <a:chOff x="4729" y="2506"/>
              <a:chExt cx="2906" cy="3529"/>
            </a:xfrm>
          </p:grpSpPr>
          <p:sp>
            <p:nvSpPr>
              <p:cNvPr id="74771" name="Oval 19"/>
              <p:cNvSpPr>
                <a:spLocks noChangeAspect="1" noChangeArrowheads="1"/>
              </p:cNvSpPr>
              <p:nvPr/>
            </p:nvSpPr>
            <p:spPr bwMode="auto">
              <a:xfrm>
                <a:off x="4755" y="2625"/>
                <a:ext cx="2880" cy="2880"/>
              </a:xfrm>
              <a:prstGeom prst="ellipse">
                <a:avLst/>
              </a:prstGeom>
              <a:gradFill rotWithShape="0">
                <a:gsLst>
                  <a:gs pos="0">
                    <a:srgbClr val="333333"/>
                  </a:gs>
                  <a:gs pos="100000">
                    <a:srgbClr val="F8F8F8"/>
                  </a:gs>
                </a:gsLst>
                <a:path path="shape">
                  <a:fillToRect l="50000" t="50000" r="50000" b="50000"/>
                </a:path>
              </a:gradFill>
              <a:ln w="9525">
                <a:solidFill>
                  <a:srgbClr val="C0C0C0"/>
                </a:solidFill>
                <a:round/>
                <a:headEnd/>
                <a:tailEnd/>
              </a:ln>
            </p:spPr>
            <p:txBody>
              <a:bodyPr/>
              <a:lstStyle/>
              <a:p>
                <a:endParaRPr lang="en-US"/>
              </a:p>
            </p:txBody>
          </p:sp>
          <p:grpSp>
            <p:nvGrpSpPr>
              <p:cNvPr id="10" name="Group 20"/>
              <p:cNvGrpSpPr>
                <a:grpSpLocks noChangeAspect="1"/>
              </p:cNvGrpSpPr>
              <p:nvPr/>
            </p:nvGrpSpPr>
            <p:grpSpPr bwMode="auto">
              <a:xfrm>
                <a:off x="4729" y="2506"/>
                <a:ext cx="2445" cy="3529"/>
                <a:chOff x="4849" y="1546"/>
                <a:chExt cx="2445" cy="3529"/>
              </a:xfrm>
            </p:grpSpPr>
            <p:grpSp>
              <p:nvGrpSpPr>
                <p:cNvPr id="11" name="Group 21"/>
                <p:cNvGrpSpPr>
                  <a:grpSpLocks noChangeAspect="1"/>
                </p:cNvGrpSpPr>
                <p:nvPr/>
              </p:nvGrpSpPr>
              <p:grpSpPr bwMode="auto">
                <a:xfrm>
                  <a:off x="5189" y="2495"/>
                  <a:ext cx="2105" cy="2580"/>
                  <a:chOff x="5189" y="2495"/>
                  <a:chExt cx="2105" cy="2580"/>
                </a:xfrm>
              </p:grpSpPr>
              <p:grpSp>
                <p:nvGrpSpPr>
                  <p:cNvPr id="12" name="Group 22"/>
                  <p:cNvGrpSpPr>
                    <a:grpSpLocks noChangeAspect="1"/>
                  </p:cNvGrpSpPr>
                  <p:nvPr/>
                </p:nvGrpSpPr>
                <p:grpSpPr bwMode="auto">
                  <a:xfrm>
                    <a:off x="5854" y="2596"/>
                    <a:ext cx="1440" cy="1440"/>
                    <a:chOff x="2534" y="3296"/>
                    <a:chExt cx="1440" cy="1440"/>
                  </a:xfrm>
                </p:grpSpPr>
                <p:sp>
                  <p:nvSpPr>
                    <p:cNvPr id="74775" name="Oval 23"/>
                    <p:cNvSpPr>
                      <a:spLocks noChangeAspect="1" noChangeArrowheads="1"/>
                    </p:cNvSpPr>
                    <p:nvPr/>
                  </p:nvSpPr>
                  <p:spPr bwMode="auto">
                    <a:xfrm>
                      <a:off x="2534" y="3296"/>
                      <a:ext cx="1440" cy="1440"/>
                    </a:xfrm>
                    <a:prstGeom prst="ellipse">
                      <a:avLst/>
                    </a:prstGeom>
                    <a:noFill/>
                    <a:ln w="50800">
                      <a:solidFill>
                        <a:srgbClr val="FFFFFF"/>
                      </a:solidFill>
                      <a:round/>
                      <a:headEnd/>
                      <a:tailEnd/>
                    </a:ln>
                  </p:spPr>
                  <p:txBody>
                    <a:bodyPr/>
                    <a:lstStyle/>
                    <a:p>
                      <a:endParaRPr lang="en-US"/>
                    </a:p>
                  </p:txBody>
                </p:sp>
                <p:sp>
                  <p:nvSpPr>
                    <p:cNvPr id="74776" name="Oval 24"/>
                    <p:cNvSpPr>
                      <a:spLocks noChangeAspect="1" noChangeArrowheads="1"/>
                    </p:cNvSpPr>
                    <p:nvPr/>
                  </p:nvSpPr>
                  <p:spPr bwMode="auto">
                    <a:xfrm>
                      <a:off x="2534" y="3296"/>
                      <a:ext cx="1440" cy="1440"/>
                    </a:xfrm>
                    <a:prstGeom prst="ellipse">
                      <a:avLst/>
                    </a:prstGeom>
                    <a:noFill/>
                    <a:ln w="25400">
                      <a:solidFill>
                        <a:srgbClr val="000000"/>
                      </a:solidFill>
                      <a:round/>
                      <a:headEnd/>
                      <a:tailEnd/>
                    </a:ln>
                  </p:spPr>
                  <p:txBody>
                    <a:bodyPr/>
                    <a:lstStyle/>
                    <a:p>
                      <a:endParaRPr lang="en-US"/>
                    </a:p>
                  </p:txBody>
                </p:sp>
              </p:grpSp>
              <p:grpSp>
                <p:nvGrpSpPr>
                  <p:cNvPr id="13" name="Group 25"/>
                  <p:cNvGrpSpPr>
                    <a:grpSpLocks noChangeAspect="1"/>
                  </p:cNvGrpSpPr>
                  <p:nvPr/>
                </p:nvGrpSpPr>
                <p:grpSpPr bwMode="auto">
                  <a:xfrm rot="18766235" flipH="1">
                    <a:off x="3992" y="3692"/>
                    <a:ext cx="2580" cy="186"/>
                    <a:chOff x="3670" y="6302"/>
                    <a:chExt cx="3600" cy="0"/>
                  </a:xfrm>
                </p:grpSpPr>
                <p:sp>
                  <p:nvSpPr>
                    <p:cNvPr id="74778" name="Line 26"/>
                    <p:cNvSpPr>
                      <a:spLocks noChangeAspect="1" noChangeShapeType="1"/>
                    </p:cNvSpPr>
                    <p:nvPr/>
                  </p:nvSpPr>
                  <p:spPr bwMode="auto">
                    <a:xfrm>
                      <a:off x="3670" y="6302"/>
                      <a:ext cx="3600" cy="0"/>
                    </a:xfrm>
                    <a:prstGeom prst="line">
                      <a:avLst/>
                    </a:prstGeom>
                    <a:noFill/>
                    <a:ln w="50800">
                      <a:solidFill>
                        <a:srgbClr val="FFFFFF"/>
                      </a:solidFill>
                      <a:round/>
                      <a:headEnd/>
                      <a:tailEnd/>
                    </a:ln>
                  </p:spPr>
                  <p:txBody>
                    <a:bodyPr/>
                    <a:lstStyle/>
                    <a:p>
                      <a:endParaRPr lang="en-US"/>
                    </a:p>
                  </p:txBody>
                </p:sp>
                <p:sp>
                  <p:nvSpPr>
                    <p:cNvPr id="74779" name="Line 27"/>
                    <p:cNvSpPr>
                      <a:spLocks noChangeAspect="1" noChangeShapeType="1"/>
                    </p:cNvSpPr>
                    <p:nvPr/>
                  </p:nvSpPr>
                  <p:spPr bwMode="auto">
                    <a:xfrm>
                      <a:off x="3670" y="6302"/>
                      <a:ext cx="3600" cy="0"/>
                    </a:xfrm>
                    <a:prstGeom prst="line">
                      <a:avLst/>
                    </a:prstGeom>
                    <a:noFill/>
                    <a:ln w="25400">
                      <a:solidFill>
                        <a:srgbClr val="000000"/>
                      </a:solidFill>
                      <a:round/>
                      <a:headEnd/>
                      <a:tailEnd/>
                    </a:ln>
                  </p:spPr>
                  <p:txBody>
                    <a:bodyPr/>
                    <a:lstStyle/>
                    <a:p>
                      <a:endParaRPr lang="en-US"/>
                    </a:p>
                  </p:txBody>
                </p:sp>
              </p:grpSp>
            </p:grpSp>
            <p:grpSp>
              <p:nvGrpSpPr>
                <p:cNvPr id="14" name="Group 28"/>
                <p:cNvGrpSpPr>
                  <a:grpSpLocks noChangeAspect="1"/>
                </p:cNvGrpSpPr>
                <p:nvPr/>
              </p:nvGrpSpPr>
              <p:grpSpPr bwMode="auto">
                <a:xfrm>
                  <a:off x="4849" y="1546"/>
                  <a:ext cx="1440" cy="1470"/>
                  <a:chOff x="2534" y="3296"/>
                  <a:chExt cx="1440" cy="1440"/>
                </a:xfrm>
              </p:grpSpPr>
              <p:sp>
                <p:nvSpPr>
                  <p:cNvPr id="74781" name="Oval 29"/>
                  <p:cNvSpPr>
                    <a:spLocks noChangeAspect="1" noChangeArrowheads="1"/>
                  </p:cNvSpPr>
                  <p:nvPr/>
                </p:nvSpPr>
                <p:spPr bwMode="auto">
                  <a:xfrm>
                    <a:off x="2534" y="3296"/>
                    <a:ext cx="1440" cy="1440"/>
                  </a:xfrm>
                  <a:prstGeom prst="ellipse">
                    <a:avLst/>
                  </a:prstGeom>
                  <a:noFill/>
                  <a:ln w="50800">
                    <a:solidFill>
                      <a:srgbClr val="FFFFFF"/>
                    </a:solidFill>
                    <a:prstDash val="sysDot"/>
                    <a:round/>
                    <a:headEnd/>
                    <a:tailEnd/>
                  </a:ln>
                </p:spPr>
                <p:txBody>
                  <a:bodyPr/>
                  <a:lstStyle/>
                  <a:p>
                    <a:endParaRPr lang="en-US"/>
                  </a:p>
                </p:txBody>
              </p:sp>
              <p:sp>
                <p:nvSpPr>
                  <p:cNvPr id="74782" name="Oval 30"/>
                  <p:cNvSpPr>
                    <a:spLocks noChangeAspect="1" noChangeArrowheads="1"/>
                  </p:cNvSpPr>
                  <p:nvPr/>
                </p:nvSpPr>
                <p:spPr bwMode="auto">
                  <a:xfrm>
                    <a:off x="2534" y="3296"/>
                    <a:ext cx="1440" cy="1440"/>
                  </a:xfrm>
                  <a:prstGeom prst="ellipse">
                    <a:avLst/>
                  </a:prstGeom>
                  <a:noFill/>
                  <a:ln w="25400">
                    <a:solidFill>
                      <a:srgbClr val="000000"/>
                    </a:solidFill>
                    <a:prstDash val="sysDot"/>
                    <a:round/>
                    <a:headEnd/>
                    <a:tailEnd/>
                  </a:ln>
                </p:spPr>
                <p:txBody>
                  <a:bodyPr/>
                  <a:lstStyle/>
                  <a:p>
                    <a:endParaRPr lang="en-US"/>
                  </a:p>
                </p:txBody>
              </p:sp>
            </p:grpSp>
          </p:grpSp>
        </p:grpSp>
        <p:sp>
          <p:nvSpPr>
            <p:cNvPr id="74783" name="Rectangle 31"/>
            <p:cNvSpPr>
              <a:spLocks noChangeArrowheads="1"/>
            </p:cNvSpPr>
            <p:nvPr/>
          </p:nvSpPr>
          <p:spPr bwMode="auto">
            <a:xfrm>
              <a:off x="1981" y="3120"/>
              <a:ext cx="1768" cy="582"/>
            </a:xfrm>
            <a:prstGeom prst="rect">
              <a:avLst/>
            </a:prstGeom>
            <a:noFill/>
            <a:ln w="9525">
              <a:noFill/>
              <a:miter lim="800000"/>
              <a:headEnd/>
              <a:tailEnd/>
            </a:ln>
            <a:effectLst/>
          </p:spPr>
          <p:txBody>
            <a:bodyPr wrap="none">
              <a:spAutoFit/>
            </a:bodyPr>
            <a:lstStyle/>
            <a:p>
              <a:pPr algn="ctr"/>
              <a:r>
                <a:rPr lang="en-US" dirty="0" smtClean="0">
                  <a:solidFill>
                    <a:schemeClr val="tx2"/>
                  </a:solidFill>
                  <a:latin typeface="Times New Roman" pitchFamily="18" charset="0"/>
                </a:rPr>
                <a:t>Just off Center,</a:t>
              </a:r>
            </a:p>
            <a:p>
              <a:pPr algn="ctr"/>
              <a:r>
                <a:rPr lang="en-US" dirty="0" smtClean="0">
                  <a:solidFill>
                    <a:schemeClr val="tx2"/>
                  </a:solidFill>
                  <a:latin typeface="Times New Roman" pitchFamily="18" charset="0"/>
                </a:rPr>
                <a:t>hard to detect best direction,</a:t>
              </a:r>
            </a:p>
            <a:p>
              <a:pPr algn="ctr"/>
              <a:r>
                <a:rPr lang="en-US" dirty="0" smtClean="0">
                  <a:solidFill>
                    <a:schemeClr val="tx2"/>
                  </a:solidFill>
                  <a:latin typeface="Times New Roman" pitchFamily="18" charset="0"/>
                </a:rPr>
                <a:t>just commit.</a:t>
              </a:r>
              <a:endParaRPr lang="en-US" dirty="0">
                <a:solidFill>
                  <a:schemeClr val="tx2"/>
                </a:solidFill>
                <a:latin typeface="Times New Roman" pitchFamily="18" charset="0"/>
              </a:endParaRPr>
            </a:p>
          </p:txBody>
        </p:sp>
      </p:grpSp>
      <p:grpSp>
        <p:nvGrpSpPr>
          <p:cNvPr id="15" name="Group 32"/>
          <p:cNvGrpSpPr>
            <a:grpSpLocks/>
          </p:cNvGrpSpPr>
          <p:nvPr/>
        </p:nvGrpSpPr>
        <p:grpSpPr bwMode="auto">
          <a:xfrm>
            <a:off x="6268279" y="2642900"/>
            <a:ext cx="2393950" cy="4019551"/>
            <a:chOff x="3810" y="1344"/>
            <a:chExt cx="1508" cy="2532"/>
          </a:xfrm>
        </p:grpSpPr>
        <p:grpSp>
          <p:nvGrpSpPr>
            <p:cNvPr id="16" name="Group 33"/>
            <p:cNvGrpSpPr>
              <a:grpSpLocks noChangeAspect="1"/>
            </p:cNvGrpSpPr>
            <p:nvPr/>
          </p:nvGrpSpPr>
          <p:grpSpPr bwMode="auto">
            <a:xfrm>
              <a:off x="3810" y="1344"/>
              <a:ext cx="1373" cy="1540"/>
              <a:chOff x="8374" y="2251"/>
              <a:chExt cx="3146" cy="3529"/>
            </a:xfrm>
          </p:grpSpPr>
          <p:sp>
            <p:nvSpPr>
              <p:cNvPr id="74786" name="Oval 34"/>
              <p:cNvSpPr>
                <a:spLocks noChangeAspect="1" noChangeArrowheads="1"/>
              </p:cNvSpPr>
              <p:nvPr/>
            </p:nvSpPr>
            <p:spPr bwMode="auto">
              <a:xfrm>
                <a:off x="8640" y="2595"/>
                <a:ext cx="2880" cy="2880"/>
              </a:xfrm>
              <a:prstGeom prst="ellipse">
                <a:avLst/>
              </a:prstGeom>
              <a:gradFill rotWithShape="0">
                <a:gsLst>
                  <a:gs pos="0">
                    <a:srgbClr val="333333"/>
                  </a:gs>
                  <a:gs pos="100000">
                    <a:srgbClr val="F8F8F8"/>
                  </a:gs>
                </a:gsLst>
                <a:path path="shape">
                  <a:fillToRect l="50000" t="50000" r="50000" b="50000"/>
                </a:path>
              </a:gradFill>
              <a:ln w="9525">
                <a:solidFill>
                  <a:srgbClr val="C0C0C0"/>
                </a:solidFill>
                <a:round/>
                <a:headEnd/>
                <a:tailEnd/>
              </a:ln>
            </p:spPr>
            <p:txBody>
              <a:bodyPr/>
              <a:lstStyle/>
              <a:p>
                <a:endParaRPr lang="en-US"/>
              </a:p>
            </p:txBody>
          </p:sp>
          <p:grpSp>
            <p:nvGrpSpPr>
              <p:cNvPr id="17" name="Group 35"/>
              <p:cNvGrpSpPr>
                <a:grpSpLocks noChangeAspect="1"/>
              </p:cNvGrpSpPr>
              <p:nvPr/>
            </p:nvGrpSpPr>
            <p:grpSpPr bwMode="auto">
              <a:xfrm>
                <a:off x="8374" y="2251"/>
                <a:ext cx="2445" cy="3529"/>
                <a:chOff x="4849" y="1546"/>
                <a:chExt cx="2445" cy="3529"/>
              </a:xfrm>
            </p:grpSpPr>
            <p:grpSp>
              <p:nvGrpSpPr>
                <p:cNvPr id="18" name="Group 36"/>
                <p:cNvGrpSpPr>
                  <a:grpSpLocks noChangeAspect="1"/>
                </p:cNvGrpSpPr>
                <p:nvPr/>
              </p:nvGrpSpPr>
              <p:grpSpPr bwMode="auto">
                <a:xfrm>
                  <a:off x="5189" y="2495"/>
                  <a:ext cx="2105" cy="2580"/>
                  <a:chOff x="5189" y="2495"/>
                  <a:chExt cx="2105" cy="2580"/>
                </a:xfrm>
              </p:grpSpPr>
              <p:grpSp>
                <p:nvGrpSpPr>
                  <p:cNvPr id="19" name="Group 37"/>
                  <p:cNvGrpSpPr>
                    <a:grpSpLocks noChangeAspect="1"/>
                  </p:cNvGrpSpPr>
                  <p:nvPr/>
                </p:nvGrpSpPr>
                <p:grpSpPr bwMode="auto">
                  <a:xfrm>
                    <a:off x="5854" y="2596"/>
                    <a:ext cx="1440" cy="1440"/>
                    <a:chOff x="2534" y="3296"/>
                    <a:chExt cx="1440" cy="1440"/>
                  </a:xfrm>
                </p:grpSpPr>
                <p:sp>
                  <p:nvSpPr>
                    <p:cNvPr id="74790" name="Oval 38"/>
                    <p:cNvSpPr>
                      <a:spLocks noChangeAspect="1" noChangeArrowheads="1"/>
                    </p:cNvSpPr>
                    <p:nvPr/>
                  </p:nvSpPr>
                  <p:spPr bwMode="auto">
                    <a:xfrm>
                      <a:off x="2534" y="3296"/>
                      <a:ext cx="1440" cy="1440"/>
                    </a:xfrm>
                    <a:prstGeom prst="ellipse">
                      <a:avLst/>
                    </a:prstGeom>
                    <a:noFill/>
                    <a:ln w="50800">
                      <a:solidFill>
                        <a:srgbClr val="FFFFFF"/>
                      </a:solidFill>
                      <a:round/>
                      <a:headEnd/>
                      <a:tailEnd/>
                    </a:ln>
                  </p:spPr>
                  <p:txBody>
                    <a:bodyPr/>
                    <a:lstStyle/>
                    <a:p>
                      <a:endParaRPr lang="en-US"/>
                    </a:p>
                  </p:txBody>
                </p:sp>
                <p:sp>
                  <p:nvSpPr>
                    <p:cNvPr id="74791" name="Oval 39"/>
                    <p:cNvSpPr>
                      <a:spLocks noChangeAspect="1" noChangeArrowheads="1"/>
                    </p:cNvSpPr>
                    <p:nvPr/>
                  </p:nvSpPr>
                  <p:spPr bwMode="auto">
                    <a:xfrm>
                      <a:off x="2534" y="3296"/>
                      <a:ext cx="1440" cy="1440"/>
                    </a:xfrm>
                    <a:prstGeom prst="ellipse">
                      <a:avLst/>
                    </a:prstGeom>
                    <a:noFill/>
                    <a:ln w="25400">
                      <a:solidFill>
                        <a:srgbClr val="000000"/>
                      </a:solidFill>
                      <a:round/>
                      <a:headEnd/>
                      <a:tailEnd/>
                    </a:ln>
                  </p:spPr>
                  <p:txBody>
                    <a:bodyPr/>
                    <a:lstStyle/>
                    <a:p>
                      <a:endParaRPr lang="en-US"/>
                    </a:p>
                  </p:txBody>
                </p:sp>
              </p:grpSp>
              <p:grpSp>
                <p:nvGrpSpPr>
                  <p:cNvPr id="20" name="Group 40"/>
                  <p:cNvGrpSpPr>
                    <a:grpSpLocks noChangeAspect="1"/>
                  </p:cNvGrpSpPr>
                  <p:nvPr/>
                </p:nvGrpSpPr>
                <p:grpSpPr bwMode="auto">
                  <a:xfrm rot="18766235" flipH="1">
                    <a:off x="3992" y="3692"/>
                    <a:ext cx="2580" cy="186"/>
                    <a:chOff x="3670" y="6302"/>
                    <a:chExt cx="3600" cy="0"/>
                  </a:xfrm>
                </p:grpSpPr>
                <p:sp>
                  <p:nvSpPr>
                    <p:cNvPr id="74793" name="Line 41"/>
                    <p:cNvSpPr>
                      <a:spLocks noChangeAspect="1" noChangeShapeType="1"/>
                    </p:cNvSpPr>
                    <p:nvPr/>
                  </p:nvSpPr>
                  <p:spPr bwMode="auto">
                    <a:xfrm>
                      <a:off x="3670" y="6302"/>
                      <a:ext cx="3600" cy="0"/>
                    </a:xfrm>
                    <a:prstGeom prst="line">
                      <a:avLst/>
                    </a:prstGeom>
                    <a:noFill/>
                    <a:ln w="50800">
                      <a:solidFill>
                        <a:srgbClr val="FFFFFF"/>
                      </a:solidFill>
                      <a:round/>
                      <a:headEnd/>
                      <a:tailEnd/>
                    </a:ln>
                  </p:spPr>
                  <p:txBody>
                    <a:bodyPr/>
                    <a:lstStyle/>
                    <a:p>
                      <a:endParaRPr lang="en-US"/>
                    </a:p>
                  </p:txBody>
                </p:sp>
                <p:sp>
                  <p:nvSpPr>
                    <p:cNvPr id="74794" name="Line 42"/>
                    <p:cNvSpPr>
                      <a:spLocks noChangeAspect="1" noChangeShapeType="1"/>
                    </p:cNvSpPr>
                    <p:nvPr/>
                  </p:nvSpPr>
                  <p:spPr bwMode="auto">
                    <a:xfrm>
                      <a:off x="3670" y="6302"/>
                      <a:ext cx="3600" cy="0"/>
                    </a:xfrm>
                    <a:prstGeom prst="line">
                      <a:avLst/>
                    </a:prstGeom>
                    <a:noFill/>
                    <a:ln w="25400">
                      <a:solidFill>
                        <a:srgbClr val="000000"/>
                      </a:solidFill>
                      <a:round/>
                      <a:headEnd/>
                      <a:tailEnd/>
                    </a:ln>
                  </p:spPr>
                  <p:txBody>
                    <a:bodyPr/>
                    <a:lstStyle/>
                    <a:p>
                      <a:endParaRPr lang="en-US"/>
                    </a:p>
                  </p:txBody>
                </p:sp>
              </p:grpSp>
            </p:grpSp>
            <p:grpSp>
              <p:nvGrpSpPr>
                <p:cNvPr id="21" name="Group 43"/>
                <p:cNvGrpSpPr>
                  <a:grpSpLocks noChangeAspect="1"/>
                </p:cNvGrpSpPr>
                <p:nvPr/>
              </p:nvGrpSpPr>
              <p:grpSpPr bwMode="auto">
                <a:xfrm>
                  <a:off x="4849" y="1546"/>
                  <a:ext cx="1440" cy="1470"/>
                  <a:chOff x="2534" y="3296"/>
                  <a:chExt cx="1440" cy="1440"/>
                </a:xfrm>
              </p:grpSpPr>
              <p:sp>
                <p:nvSpPr>
                  <p:cNvPr id="74796" name="Oval 44"/>
                  <p:cNvSpPr>
                    <a:spLocks noChangeAspect="1" noChangeArrowheads="1"/>
                  </p:cNvSpPr>
                  <p:nvPr/>
                </p:nvSpPr>
                <p:spPr bwMode="auto">
                  <a:xfrm>
                    <a:off x="2534" y="3296"/>
                    <a:ext cx="1440" cy="1440"/>
                  </a:xfrm>
                  <a:prstGeom prst="ellipse">
                    <a:avLst/>
                  </a:prstGeom>
                  <a:noFill/>
                  <a:ln w="50800">
                    <a:solidFill>
                      <a:srgbClr val="FFFFFF"/>
                    </a:solidFill>
                    <a:prstDash val="sysDot"/>
                    <a:round/>
                    <a:headEnd/>
                    <a:tailEnd/>
                  </a:ln>
                </p:spPr>
                <p:txBody>
                  <a:bodyPr/>
                  <a:lstStyle/>
                  <a:p>
                    <a:endParaRPr lang="en-US"/>
                  </a:p>
                </p:txBody>
              </p:sp>
              <p:sp>
                <p:nvSpPr>
                  <p:cNvPr id="74797" name="Oval 45"/>
                  <p:cNvSpPr>
                    <a:spLocks noChangeAspect="1" noChangeArrowheads="1"/>
                  </p:cNvSpPr>
                  <p:nvPr/>
                </p:nvSpPr>
                <p:spPr bwMode="auto">
                  <a:xfrm>
                    <a:off x="2534" y="3296"/>
                    <a:ext cx="1440" cy="1440"/>
                  </a:xfrm>
                  <a:prstGeom prst="ellipse">
                    <a:avLst/>
                  </a:prstGeom>
                  <a:noFill/>
                  <a:ln w="25400">
                    <a:solidFill>
                      <a:srgbClr val="000000"/>
                    </a:solidFill>
                    <a:prstDash val="sysDot"/>
                    <a:round/>
                    <a:headEnd/>
                    <a:tailEnd/>
                  </a:ln>
                </p:spPr>
                <p:txBody>
                  <a:bodyPr/>
                  <a:lstStyle/>
                  <a:p>
                    <a:endParaRPr lang="en-US"/>
                  </a:p>
                </p:txBody>
              </p:sp>
            </p:grpSp>
          </p:grpSp>
        </p:grpSp>
        <p:sp>
          <p:nvSpPr>
            <p:cNvPr id="74798" name="Rectangle 46"/>
            <p:cNvSpPr>
              <a:spLocks noChangeArrowheads="1"/>
            </p:cNvSpPr>
            <p:nvPr/>
          </p:nvSpPr>
          <p:spPr bwMode="auto">
            <a:xfrm>
              <a:off x="3894" y="3120"/>
              <a:ext cx="1424" cy="756"/>
            </a:xfrm>
            <a:prstGeom prst="rect">
              <a:avLst/>
            </a:prstGeom>
            <a:noFill/>
            <a:ln w="9525">
              <a:noFill/>
              <a:miter lim="800000"/>
              <a:headEnd/>
              <a:tailEnd/>
            </a:ln>
            <a:effectLst/>
          </p:spPr>
          <p:txBody>
            <a:bodyPr wrap="none">
              <a:spAutoFit/>
            </a:bodyPr>
            <a:lstStyle/>
            <a:p>
              <a:pPr algn="ctr"/>
              <a:r>
                <a:rPr lang="en-US" dirty="0" smtClean="0">
                  <a:solidFill>
                    <a:schemeClr val="tx2"/>
                  </a:solidFill>
                  <a:latin typeface="Times New Roman" pitchFamily="18" charset="0"/>
                </a:rPr>
                <a:t>Core is to the right,</a:t>
              </a:r>
            </a:p>
            <a:p>
              <a:pPr algn="ctr"/>
              <a:r>
                <a:rPr lang="en-US" dirty="0" smtClean="0">
                  <a:solidFill>
                    <a:schemeClr val="tx2"/>
                  </a:solidFill>
                  <a:latin typeface="Times New Roman" pitchFamily="18" charset="0"/>
                </a:rPr>
                <a:t>Try to detect wing lift,</a:t>
              </a:r>
            </a:p>
            <a:p>
              <a:pPr algn="ctr"/>
              <a:r>
                <a:rPr lang="en-US" dirty="0" smtClean="0">
                  <a:solidFill>
                    <a:schemeClr val="tx2"/>
                  </a:solidFill>
                  <a:latin typeface="Times New Roman" pitchFamily="18" charset="0"/>
                </a:rPr>
                <a:t>Much larger mistake </a:t>
              </a:r>
            </a:p>
            <a:p>
              <a:pPr algn="ctr"/>
              <a:r>
                <a:rPr lang="en-US" dirty="0" smtClean="0">
                  <a:solidFill>
                    <a:schemeClr val="tx2"/>
                  </a:solidFill>
                  <a:latin typeface="Times New Roman" pitchFamily="18" charset="0"/>
                </a:rPr>
                <a:t>if wrong direction.</a:t>
              </a:r>
              <a:endParaRPr lang="en-US" dirty="0">
                <a:solidFill>
                  <a:schemeClr val="tx2"/>
                </a:solidFill>
                <a:latin typeface="Times New Roman" pitchFamily="18" charset="0"/>
              </a:endParaRPr>
            </a:p>
          </p:txBody>
        </p:sp>
      </p:grpSp>
      <p:sp>
        <p:nvSpPr>
          <p:cNvPr id="47" name="TextBox 46"/>
          <p:cNvSpPr txBox="1"/>
          <p:nvPr/>
        </p:nvSpPr>
        <p:spPr>
          <a:xfrm>
            <a:off x="902826" y="1261634"/>
            <a:ext cx="7392665" cy="1015663"/>
          </a:xfrm>
          <a:prstGeom prst="rect">
            <a:avLst/>
          </a:prstGeom>
          <a:noFill/>
        </p:spPr>
        <p:txBody>
          <a:bodyPr wrap="none" rtlCol="0">
            <a:spAutoFit/>
          </a:bodyPr>
          <a:lstStyle/>
          <a:p>
            <a:r>
              <a:rPr lang="en-US" sz="2000" dirty="0" smtClean="0"/>
              <a:t>This just takes lots of practice to get right – that is some of the time!</a:t>
            </a:r>
          </a:p>
          <a:p>
            <a:r>
              <a:rPr lang="en-US" sz="2000" dirty="0" smtClean="0"/>
              <a:t>Sometimes, I feel like if I try to pick I am 75% wrong, </a:t>
            </a:r>
            <a:br>
              <a:rPr lang="en-US" sz="2000" dirty="0" smtClean="0"/>
            </a:br>
            <a:r>
              <a:rPr lang="en-US" sz="2000" dirty="0" smtClean="0"/>
              <a:t>while simple always going left only makes me wrong 50% of the time.</a:t>
            </a:r>
            <a:endParaRPr lang="en-US" sz="2000" dirty="0"/>
          </a:p>
        </p:txBody>
      </p:sp>
    </p:spTree>
    <p:extLst>
      <p:ext uri="{BB962C8B-B14F-4D97-AF65-F5344CB8AC3E}">
        <p14:creationId xmlns:p14="http://schemas.microsoft.com/office/powerpoint/2010/main" xmlns="" val="4105804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xEl>
                                              <p:pRg st="0" end="0"/>
                                            </p:txEl>
                                          </p:spTgt>
                                        </p:tgtEl>
                                        <p:attrNameLst>
                                          <p:attrName>style.visibility</p:attrName>
                                        </p:attrNameLst>
                                      </p:cBhvr>
                                      <p:to>
                                        <p:strVal val="visible"/>
                                      </p:to>
                                    </p:set>
                                    <p:animEffect transition="in" filter="fade">
                                      <p:cBhvr>
                                        <p:cTn id="22" dur="2000"/>
                                        <p:tgtEl>
                                          <p:spTgt spid="4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xEl>
                                              <p:pRg st="1" end="1"/>
                                            </p:txEl>
                                          </p:spTgt>
                                        </p:tgtEl>
                                        <p:attrNameLst>
                                          <p:attrName>style.visibility</p:attrName>
                                        </p:attrNameLst>
                                      </p:cBhvr>
                                      <p:to>
                                        <p:strVal val="visible"/>
                                      </p:to>
                                    </p:set>
                                    <p:animEffect transition="in" filter="fade">
                                      <p:cBhvr>
                                        <p:cTn id="27" dur="2000"/>
                                        <p:tgtEl>
                                          <p:spTgt spid="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252414" y="1004700"/>
            <a:ext cx="8550824" cy="2526594"/>
          </a:xfrm>
          <a:prstGeom prst="rect">
            <a:avLst/>
          </a:prstGeom>
          <a:noFill/>
          <a:ln w="9525">
            <a:noFill/>
            <a:miter lim="800000"/>
            <a:headEnd/>
            <a:tailEnd/>
          </a:ln>
        </p:spPr>
      </p:pic>
      <p:sp>
        <p:nvSpPr>
          <p:cNvPr id="30722" name="Rectangle 2"/>
          <p:cNvSpPr>
            <a:spLocks noGrp="1" noChangeArrowheads="1"/>
          </p:cNvSpPr>
          <p:nvPr>
            <p:ph type="title"/>
          </p:nvPr>
        </p:nvSpPr>
        <p:spPr>
          <a:xfrm>
            <a:off x="0" y="-59309"/>
            <a:ext cx="5105399" cy="1143000"/>
          </a:xfrm>
        </p:spPr>
        <p:txBody>
          <a:bodyPr>
            <a:normAutofit/>
          </a:bodyPr>
          <a:lstStyle/>
          <a:p>
            <a:r>
              <a:rPr lang="en-US" sz="3600" dirty="0">
                <a:solidFill>
                  <a:schemeClr val="accent1"/>
                </a:solidFill>
              </a:rPr>
              <a:t>When to turn in </a:t>
            </a:r>
            <a:r>
              <a:rPr lang="en-US" sz="3600" dirty="0" smtClean="0">
                <a:solidFill>
                  <a:schemeClr val="accent1"/>
                </a:solidFill>
              </a:rPr>
              <a:t>Lift?</a:t>
            </a:r>
            <a:endParaRPr lang="en-US" sz="3600" dirty="0">
              <a:solidFill>
                <a:schemeClr val="accent1"/>
              </a:solidFill>
            </a:endParaRPr>
          </a:p>
        </p:txBody>
      </p:sp>
      <p:sp>
        <p:nvSpPr>
          <p:cNvPr id="6" name="TextBox 5"/>
          <p:cNvSpPr txBox="1"/>
          <p:nvPr/>
        </p:nvSpPr>
        <p:spPr>
          <a:xfrm>
            <a:off x="3293781" y="1149893"/>
            <a:ext cx="1009379" cy="369332"/>
          </a:xfrm>
          <a:prstGeom prst="rect">
            <a:avLst/>
          </a:prstGeom>
          <a:noFill/>
        </p:spPr>
        <p:txBody>
          <a:bodyPr wrap="none" rtlCol="0">
            <a:spAutoFit/>
          </a:bodyPr>
          <a:lstStyle/>
          <a:p>
            <a:r>
              <a:rPr lang="en-US" dirty="0" smtClean="0"/>
              <a:t>Top view</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4004842" y="3727110"/>
            <a:ext cx="4768767" cy="1754450"/>
          </a:xfrm>
          <a:prstGeom prst="rect">
            <a:avLst/>
          </a:prstGeom>
          <a:noFill/>
          <a:ln w="9525">
            <a:noFill/>
            <a:miter lim="800000"/>
            <a:headEnd/>
            <a:tailEnd/>
          </a:ln>
        </p:spPr>
      </p:pic>
      <p:sp>
        <p:nvSpPr>
          <p:cNvPr id="7" name="TextBox 6"/>
          <p:cNvSpPr txBox="1"/>
          <p:nvPr/>
        </p:nvSpPr>
        <p:spPr>
          <a:xfrm>
            <a:off x="3374729" y="3515494"/>
            <a:ext cx="1069973" cy="369332"/>
          </a:xfrm>
          <a:prstGeom prst="rect">
            <a:avLst/>
          </a:prstGeom>
          <a:noFill/>
        </p:spPr>
        <p:txBody>
          <a:bodyPr wrap="none" rtlCol="0">
            <a:spAutoFit/>
          </a:bodyPr>
          <a:lstStyle/>
          <a:p>
            <a:r>
              <a:rPr lang="en-US" dirty="0" smtClean="0"/>
              <a:t>Side view</a:t>
            </a:r>
            <a:endParaRPr lang="en-US" dirty="0"/>
          </a:p>
        </p:txBody>
      </p:sp>
      <p:sp>
        <p:nvSpPr>
          <p:cNvPr id="5" name="TextBox 4"/>
          <p:cNvSpPr txBox="1"/>
          <p:nvPr/>
        </p:nvSpPr>
        <p:spPr>
          <a:xfrm>
            <a:off x="232924" y="4995836"/>
            <a:ext cx="5160877" cy="1631216"/>
          </a:xfrm>
          <a:prstGeom prst="rect">
            <a:avLst/>
          </a:prstGeom>
          <a:noFill/>
        </p:spPr>
        <p:txBody>
          <a:bodyPr wrap="square" rtlCol="0">
            <a:spAutoFit/>
          </a:bodyPr>
          <a:lstStyle/>
          <a:p>
            <a:r>
              <a:rPr lang="en-US" sz="2000" dirty="0" smtClean="0"/>
              <a:t>This illustrates yet again the advantages of turning promptly and applying the bank quickly.</a:t>
            </a:r>
          </a:p>
          <a:p>
            <a:r>
              <a:rPr lang="en-US" sz="2000" dirty="0" smtClean="0"/>
              <a:t/>
            </a:r>
            <a:br>
              <a:rPr lang="en-US" sz="2000" dirty="0" smtClean="0"/>
            </a:br>
            <a:r>
              <a:rPr lang="en-US" sz="2000" dirty="0" smtClean="0"/>
              <a:t>Do not wait for the best </a:t>
            </a:r>
            <a:r>
              <a:rPr lang="en-US" sz="2000" dirty="0" err="1" smtClean="0"/>
              <a:t>variometer</a:t>
            </a:r>
            <a:r>
              <a:rPr lang="en-US" sz="2000" dirty="0" smtClean="0"/>
              <a:t> reading; rather, </a:t>
            </a:r>
            <a:r>
              <a:rPr lang="en-US" sz="2000" b="1" i="1" dirty="0" smtClean="0"/>
              <a:t>initiate turn on the surge</a:t>
            </a:r>
            <a:r>
              <a:rPr lang="en-US" sz="2000" dirty="0" smtClean="0"/>
              <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ppt_w</p:attrName>
                                        </p:attrNameLst>
                                      </p:cBhvr>
                                      <p:tavLst>
                                        <p:tav tm="0">
                                          <p:val>
                                            <p:fltVal val="0"/>
                                          </p:val>
                                        </p:tav>
                                        <p:tav tm="100000">
                                          <p:val>
                                            <p:strVal val="#ppt_w"/>
                                          </p:val>
                                        </p:tav>
                                      </p:tavLst>
                                    </p:anim>
                                    <p:anim calcmode="lin" valueType="num">
                                      <p:cBhvr>
                                        <p:cTn id="8" dur="500" fill="hold"/>
                                        <p:tgtEl>
                                          <p:spTgt spid="307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2000"/>
                                        <p:tgtEl>
                                          <p:spTgt spid="30722"/>
                                        </p:tgtEl>
                                      </p:cBhvr>
                                    </p:animEffect>
                                    <p:set>
                                      <p:cBhvr>
                                        <p:cTn id="13" dur="1" fill="hold">
                                          <p:stCondLst>
                                            <p:cond delay="1999"/>
                                          </p:stCondLst>
                                        </p:cTn>
                                        <p:tgtEl>
                                          <p:spTgt spid="307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D:\Dad\14.jpg"/>
          <p:cNvPicPr>
            <a:picLocks noChangeAspect="1" noChangeArrowheads="1"/>
          </p:cNvPicPr>
          <p:nvPr/>
        </p:nvPicPr>
        <p:blipFill>
          <a:blip r:embed="rId2" cstate="print"/>
          <a:srcRect/>
          <a:stretch>
            <a:fillRect/>
          </a:stretch>
        </p:blipFill>
        <p:spPr bwMode="auto">
          <a:xfrm>
            <a:off x="0" y="0"/>
            <a:ext cx="5791200" cy="3771900"/>
          </a:xfrm>
          <a:prstGeom prst="rect">
            <a:avLst/>
          </a:prstGeom>
          <a:noFill/>
        </p:spPr>
      </p:pic>
      <p:pic>
        <p:nvPicPr>
          <p:cNvPr id="40964" name="Picture 4" descr="D:\Dad\16.jpg"/>
          <p:cNvPicPr>
            <a:picLocks noChangeAspect="1" noChangeArrowheads="1"/>
          </p:cNvPicPr>
          <p:nvPr/>
        </p:nvPicPr>
        <p:blipFill>
          <a:blip r:embed="rId3" cstate="print"/>
          <a:srcRect/>
          <a:stretch>
            <a:fillRect/>
          </a:stretch>
        </p:blipFill>
        <p:spPr bwMode="auto">
          <a:xfrm>
            <a:off x="2362200" y="3305175"/>
            <a:ext cx="6781800" cy="3552825"/>
          </a:xfrm>
          <a:prstGeom prst="rect">
            <a:avLst/>
          </a:prstGeom>
          <a:noFill/>
        </p:spPr>
      </p:pic>
      <p:sp>
        <p:nvSpPr>
          <p:cNvPr id="40962" name="Rectangle 2"/>
          <p:cNvSpPr>
            <a:spLocks noGrp="1" noChangeArrowheads="1"/>
          </p:cNvSpPr>
          <p:nvPr>
            <p:ph type="title"/>
          </p:nvPr>
        </p:nvSpPr>
        <p:spPr>
          <a:xfrm>
            <a:off x="6084711" y="307623"/>
            <a:ext cx="2895600" cy="1961444"/>
          </a:xfrm>
        </p:spPr>
        <p:txBody>
          <a:bodyPr>
            <a:normAutofit/>
          </a:bodyPr>
          <a:lstStyle/>
          <a:p>
            <a:r>
              <a:rPr lang="en-US" dirty="0" smtClean="0"/>
              <a:t>Finding Lift: </a:t>
            </a:r>
            <a:r>
              <a:rPr lang="en-US" i="1" dirty="0" smtClean="0"/>
              <a:t>Fly </a:t>
            </a:r>
            <a:r>
              <a:rPr lang="en-US" i="1" dirty="0"/>
              <a:t>with a Light Hand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dissolve">
                                      <p:cBhvr>
                                        <p:cTn id="7" dur="500"/>
                                        <p:tgtEl>
                                          <p:spTgt spid="409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dissolve">
                                      <p:cBhvr>
                                        <p:cTn id="12"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077918" y="1156171"/>
            <a:ext cx="6982354" cy="5405143"/>
          </a:xfrm>
          <a:prstGeom prst="rect">
            <a:avLst/>
          </a:prstGeom>
          <a:noFill/>
          <a:ln w="9525">
            <a:noFill/>
            <a:miter lim="800000"/>
            <a:headEnd/>
            <a:tailEnd/>
          </a:ln>
        </p:spPr>
      </p:pic>
      <p:sp>
        <p:nvSpPr>
          <p:cNvPr id="2" name="TextBox 1"/>
          <p:cNvSpPr txBox="1"/>
          <p:nvPr/>
        </p:nvSpPr>
        <p:spPr>
          <a:xfrm>
            <a:off x="7371648" y="6307878"/>
            <a:ext cx="963725" cy="276999"/>
          </a:xfrm>
          <a:prstGeom prst="rect">
            <a:avLst/>
          </a:prstGeom>
          <a:noFill/>
        </p:spPr>
        <p:txBody>
          <a:bodyPr wrap="none" rtlCol="0">
            <a:spAutoFit/>
          </a:bodyPr>
          <a:lstStyle/>
          <a:p>
            <a:r>
              <a:rPr lang="en-US" sz="1200" dirty="0" smtClean="0"/>
              <a:t>FF&amp;F1, p. 53</a:t>
            </a:r>
          </a:p>
        </p:txBody>
      </p:sp>
      <p:sp>
        <p:nvSpPr>
          <p:cNvPr id="4" name="Title 3"/>
          <p:cNvSpPr>
            <a:spLocks noGrp="1"/>
          </p:cNvSpPr>
          <p:nvPr>
            <p:ph type="title"/>
          </p:nvPr>
        </p:nvSpPr>
        <p:spPr/>
        <p:txBody>
          <a:bodyPr>
            <a:normAutofit fontScale="90000"/>
          </a:bodyPr>
          <a:lstStyle/>
          <a:p>
            <a:r>
              <a:rPr lang="en-US" dirty="0" err="1" smtClean="0">
                <a:solidFill>
                  <a:schemeClr val="accent1"/>
                </a:solidFill>
              </a:rPr>
              <a:t>Huth</a:t>
            </a:r>
            <a:r>
              <a:rPr lang="en-US" dirty="0" smtClean="0">
                <a:solidFill>
                  <a:schemeClr val="accent1"/>
                </a:solidFill>
              </a:rPr>
              <a:t> Method: Opposite of Classic Method</a:t>
            </a:r>
            <a:endParaRPr lang="en-US" dirty="0">
              <a:solidFill>
                <a:schemeClr val="accent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r>
              <a:rPr lang="en-US" dirty="0" smtClean="0"/>
              <a:t>Another </a:t>
            </a:r>
            <a:r>
              <a:rPr lang="en-US" i="1" dirty="0" smtClean="0"/>
              <a:t>Tightening on the Surge </a:t>
            </a:r>
            <a:r>
              <a:rPr lang="en-US" dirty="0" smtClean="0"/>
              <a:t>Method</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34258" y="1174044"/>
            <a:ext cx="5734904" cy="5459766"/>
          </a:xfrm>
          <a:prstGeom prst="rect">
            <a:avLst/>
          </a:prstGeom>
          <a:noFill/>
          <a:ln w="9525">
            <a:noFill/>
            <a:miter lim="800000"/>
            <a:headEnd/>
            <a:tailEnd/>
          </a:ln>
        </p:spPr>
      </p:pic>
      <p:sp>
        <p:nvSpPr>
          <p:cNvPr id="5" name="TextBox 4"/>
          <p:cNvSpPr txBox="1"/>
          <p:nvPr/>
        </p:nvSpPr>
        <p:spPr>
          <a:xfrm>
            <a:off x="6204030" y="3699656"/>
            <a:ext cx="2743199" cy="2862322"/>
          </a:xfrm>
          <a:prstGeom prst="rect">
            <a:avLst/>
          </a:prstGeom>
          <a:noFill/>
        </p:spPr>
        <p:txBody>
          <a:bodyPr wrap="square" rtlCol="0">
            <a:spAutoFit/>
          </a:bodyPr>
          <a:lstStyle/>
          <a:p>
            <a:r>
              <a:rPr lang="en-US" sz="2000" dirty="0" smtClean="0"/>
              <a:t>This can work well:</a:t>
            </a:r>
          </a:p>
          <a:p>
            <a:pPr marL="342900" indent="-342900">
              <a:buFont typeface="+mj-lt"/>
              <a:buAutoNum type="arabicPeriod"/>
            </a:pPr>
            <a:r>
              <a:rPr lang="en-US" sz="2000" dirty="0" smtClean="0"/>
              <a:t>Under large Cu</a:t>
            </a:r>
          </a:p>
          <a:p>
            <a:pPr marL="342900" indent="-342900">
              <a:buFont typeface="+mj-lt"/>
              <a:buAutoNum type="arabicPeriod"/>
            </a:pPr>
            <a:r>
              <a:rPr lang="en-US" sz="2000" dirty="0" smtClean="0"/>
              <a:t>With bubbles</a:t>
            </a:r>
          </a:p>
          <a:p>
            <a:pPr marL="342900" indent="-342900">
              <a:buFont typeface="+mj-lt"/>
              <a:buAutoNum type="arabicPeriod"/>
            </a:pPr>
            <a:r>
              <a:rPr lang="en-US" sz="2000" dirty="0" smtClean="0"/>
              <a:t>When low</a:t>
            </a:r>
          </a:p>
          <a:p>
            <a:pPr marL="342900" indent="-342900">
              <a:buFont typeface="+mj-lt"/>
              <a:buAutoNum type="arabicPeriod"/>
            </a:pPr>
            <a:endParaRPr lang="en-US" sz="2000" dirty="0" smtClean="0"/>
          </a:p>
          <a:p>
            <a:pPr marL="342900" indent="-342900">
              <a:buFont typeface="+mj-lt"/>
              <a:buAutoNum type="arabicPeriod"/>
            </a:pPr>
            <a:endParaRPr lang="en-US" sz="2000" dirty="0" smtClean="0"/>
          </a:p>
          <a:p>
            <a:pPr indent="4763"/>
            <a:r>
              <a:rPr lang="en-US" sz="2000" dirty="0" smtClean="0"/>
              <a:t>Note:  this is another method advocating committing to a turn!</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896508" y="1207906"/>
            <a:ext cx="6039887" cy="4948591"/>
          </a:xfrm>
          <a:prstGeom prst="rect">
            <a:avLst/>
          </a:prstGeom>
          <a:noFill/>
          <a:ln w="9525">
            <a:noFill/>
            <a:miter lim="800000"/>
            <a:headEnd/>
            <a:tailEnd/>
          </a:ln>
        </p:spPr>
      </p:pic>
      <p:sp>
        <p:nvSpPr>
          <p:cNvPr id="31746" name="Rectangle 2"/>
          <p:cNvSpPr>
            <a:spLocks noGrp="1" noChangeArrowheads="1"/>
          </p:cNvSpPr>
          <p:nvPr>
            <p:ph type="title"/>
          </p:nvPr>
        </p:nvSpPr>
        <p:spPr>
          <a:xfrm>
            <a:off x="685800" y="76200"/>
            <a:ext cx="7772400" cy="1143000"/>
          </a:xfrm>
        </p:spPr>
        <p:txBody>
          <a:bodyPr/>
          <a:lstStyle/>
          <a:p>
            <a:r>
              <a:rPr lang="en-US" sz="4000" dirty="0">
                <a:solidFill>
                  <a:schemeClr val="accent1"/>
                </a:solidFill>
              </a:rPr>
              <a:t>Too much Variation, Poor Flying</a:t>
            </a:r>
          </a:p>
        </p:txBody>
      </p:sp>
      <p:sp>
        <p:nvSpPr>
          <p:cNvPr id="5" name="TextBox 4"/>
          <p:cNvSpPr txBox="1"/>
          <p:nvPr/>
        </p:nvSpPr>
        <p:spPr>
          <a:xfrm>
            <a:off x="169333" y="1715906"/>
            <a:ext cx="3364089" cy="3016210"/>
          </a:xfrm>
          <a:prstGeom prst="rect">
            <a:avLst/>
          </a:prstGeom>
          <a:noFill/>
        </p:spPr>
        <p:txBody>
          <a:bodyPr wrap="square" rtlCol="0">
            <a:spAutoFit/>
          </a:bodyPr>
          <a:lstStyle/>
          <a:p>
            <a:r>
              <a:rPr lang="en-US" sz="2000" dirty="0" smtClean="0"/>
              <a:t>You must fly  a </a:t>
            </a:r>
            <a:r>
              <a:rPr lang="en-US" sz="2000" u="sng" dirty="0" smtClean="0"/>
              <a:t>constant attitude </a:t>
            </a:r>
            <a:r>
              <a:rPr lang="en-US" sz="2000" i="1" dirty="0" smtClean="0"/>
              <a:t>with bank angles you initiate</a:t>
            </a:r>
            <a:r>
              <a:rPr lang="en-US" sz="2000" dirty="0" smtClean="0"/>
              <a:t>—not banks initiated by the thermal!</a:t>
            </a:r>
          </a:p>
          <a:p>
            <a:pPr>
              <a:spcBef>
                <a:spcPts val="1200"/>
              </a:spcBef>
            </a:pPr>
            <a:r>
              <a:rPr lang="en-US" sz="2000" dirty="0" smtClean="0"/>
              <a:t>Total Energy Systems,</a:t>
            </a:r>
            <a:br>
              <a:rPr lang="en-US" sz="2000" dirty="0" smtClean="0"/>
            </a:br>
            <a:r>
              <a:rPr lang="en-US" sz="2000" i="1" dirty="0" smtClean="0"/>
              <a:t>even good ones</a:t>
            </a:r>
            <a:r>
              <a:rPr lang="en-US" sz="2000" dirty="0" smtClean="0"/>
              <a:t>, cannot keep up with changing speeds, accelerations, pulls and pushes.  </a:t>
            </a:r>
          </a:p>
        </p:txBody>
      </p:sp>
      <p:sp>
        <p:nvSpPr>
          <p:cNvPr id="7" name="TextBox 6"/>
          <p:cNvSpPr txBox="1"/>
          <p:nvPr/>
        </p:nvSpPr>
        <p:spPr>
          <a:xfrm>
            <a:off x="1072444" y="6254045"/>
            <a:ext cx="7724679" cy="400110"/>
          </a:xfrm>
          <a:prstGeom prst="rect">
            <a:avLst/>
          </a:prstGeom>
          <a:noFill/>
        </p:spPr>
        <p:txBody>
          <a:bodyPr wrap="none" rtlCol="0">
            <a:spAutoFit/>
          </a:bodyPr>
          <a:lstStyle/>
          <a:p>
            <a:r>
              <a:rPr lang="en-US" sz="2000" dirty="0" smtClean="0"/>
              <a:t>The effects of varying bank </a:t>
            </a:r>
            <a:r>
              <a:rPr lang="en-US" sz="2000" i="1" dirty="0" smtClean="0"/>
              <a:t>and speed </a:t>
            </a:r>
            <a:r>
              <a:rPr lang="en-US" sz="2000" dirty="0" smtClean="0"/>
              <a:t>in a turn.  The thermal will be lost.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look at some flight traces</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575"/>
            <a:ext cx="7772400" cy="1143000"/>
          </a:xfrm>
        </p:spPr>
        <p:txBody>
          <a:bodyPr>
            <a:normAutofit/>
          </a:bodyPr>
          <a:lstStyle/>
          <a:p>
            <a:r>
              <a:rPr lang="en-US" dirty="0">
                <a:solidFill>
                  <a:schemeClr val="tx2">
                    <a:lumMod val="60000"/>
                    <a:lumOff val="40000"/>
                  </a:schemeClr>
                </a:solidFill>
              </a:rPr>
              <a:t>Never Reverse the </a:t>
            </a:r>
            <a:r>
              <a:rPr lang="en-US" dirty="0" smtClean="0">
                <a:solidFill>
                  <a:schemeClr val="tx2">
                    <a:lumMod val="60000"/>
                    <a:lumOff val="40000"/>
                  </a:schemeClr>
                </a:solidFill>
              </a:rPr>
              <a:t>Turn</a:t>
            </a:r>
            <a:endParaRPr lang="en-US" dirty="0">
              <a:solidFill>
                <a:schemeClr val="tx2">
                  <a:lumMod val="60000"/>
                  <a:lumOff val="40000"/>
                </a:schemeClr>
              </a:solidFill>
            </a:endParaRPr>
          </a:p>
        </p:txBody>
      </p:sp>
      <p:pic>
        <p:nvPicPr>
          <p:cNvPr id="32773" name="Picture 5"/>
          <p:cNvPicPr>
            <a:picLocks noChangeAspect="1" noChangeArrowheads="1"/>
          </p:cNvPicPr>
          <p:nvPr/>
        </p:nvPicPr>
        <p:blipFill>
          <a:blip r:embed="rId2" cstate="print"/>
          <a:srcRect/>
          <a:stretch>
            <a:fillRect/>
          </a:stretch>
        </p:blipFill>
        <p:spPr bwMode="auto">
          <a:xfrm>
            <a:off x="305774" y="1140176"/>
            <a:ext cx="8060175" cy="5207000"/>
          </a:xfrm>
          <a:prstGeom prst="rect">
            <a:avLst/>
          </a:prstGeom>
          <a:noFill/>
          <a:ln w="9525">
            <a:noFill/>
            <a:miter lim="800000"/>
            <a:headEnd/>
            <a:tailEnd/>
          </a:ln>
          <a:effectLst/>
        </p:spPr>
      </p:pic>
      <p:sp>
        <p:nvSpPr>
          <p:cNvPr id="4" name="TextBox 3"/>
          <p:cNvSpPr txBox="1"/>
          <p:nvPr/>
        </p:nvSpPr>
        <p:spPr>
          <a:xfrm>
            <a:off x="1230482" y="6107287"/>
            <a:ext cx="6832320" cy="584775"/>
          </a:xfrm>
          <a:prstGeom prst="rect">
            <a:avLst/>
          </a:prstGeom>
          <a:noFill/>
          <a:effectLst/>
        </p:spPr>
        <p:txBody>
          <a:bodyPr wrap="none" rtlCol="0">
            <a:spAutoFit/>
          </a:bodyPr>
          <a:lstStyle/>
          <a:p>
            <a:r>
              <a:rPr lang="en-US" sz="3200" dirty="0" smtClean="0">
                <a:solidFill>
                  <a:schemeClr val="tx2">
                    <a:lumMod val="60000"/>
                    <a:lumOff val="40000"/>
                  </a:schemeClr>
                </a:solidFill>
                <a:latin typeface="Times New Roman" pitchFamily="18" charset="0"/>
                <a:cs typeface="Times New Roman" pitchFamily="18" charset="0"/>
              </a:rPr>
              <a:t>… well, almost never – I do on occasion</a:t>
            </a:r>
            <a:endParaRPr lang="en-US" sz="3200" dirty="0">
              <a:solidFill>
                <a:schemeClr val="tx2">
                  <a:lumMod val="60000"/>
                  <a:lumOff val="40000"/>
                </a:schemeClr>
              </a:solidFill>
              <a:latin typeface="Times New Roman" pitchFamily="18" charset="0"/>
              <a:cs typeface="Times New Roman" pitchFamily="18" charset="0"/>
            </a:endParaRPr>
          </a:p>
        </p:txBody>
      </p:sp>
      <p:sp>
        <p:nvSpPr>
          <p:cNvPr id="5" name="TextBox 4"/>
          <p:cNvSpPr txBox="1"/>
          <p:nvPr/>
        </p:nvSpPr>
        <p:spPr>
          <a:xfrm>
            <a:off x="5858935" y="1625593"/>
            <a:ext cx="2481555" cy="2326655"/>
          </a:xfrm>
          <a:prstGeom prst="rect">
            <a:avLst/>
          </a:prstGeom>
          <a:noFill/>
        </p:spPr>
        <p:txBody>
          <a:bodyPr wrap="square" rtlCol="0">
            <a:spAutoFit/>
          </a:bodyPr>
          <a:lstStyle/>
          <a:p>
            <a:pPr marL="342900" indent="-342900">
              <a:buFont typeface="+mj-lt"/>
              <a:buAutoNum type="arabicPeriod"/>
            </a:pPr>
            <a:r>
              <a:rPr lang="en-US" dirty="0" smtClean="0"/>
              <a:t>You have no idea where the thermal is for at least one more turn.</a:t>
            </a:r>
          </a:p>
          <a:p>
            <a:pPr marL="342900" indent="-342900">
              <a:buFont typeface="+mj-lt"/>
              <a:buAutoNum type="arabicPeriod"/>
            </a:pPr>
            <a:r>
              <a:rPr lang="en-US" dirty="0" smtClean="0"/>
              <a:t>Since you probably turned late, you are now way past the thermal.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ppt_w</p:attrName>
                                        </p:attrNameLst>
                                      </p:cBhvr>
                                      <p:tavLst>
                                        <p:tav tm="0">
                                          <p:val>
                                            <p:fltVal val="0"/>
                                          </p:val>
                                        </p:tav>
                                        <p:tav tm="100000">
                                          <p:val>
                                            <p:strVal val="#ppt_w"/>
                                          </p:val>
                                        </p:tav>
                                      </p:tavLst>
                                    </p:anim>
                                    <p:anim calcmode="lin" valueType="num">
                                      <p:cBhvr>
                                        <p:cTn id="8" dur="500" fill="hold"/>
                                        <p:tgtEl>
                                          <p:spTgt spid="3277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2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4" grpId="0" build="allAtOnce"/>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143000" y="1143000"/>
            <a:ext cx="6705600" cy="5537848"/>
          </a:xfrm>
          <a:prstGeom prst="rect">
            <a:avLst/>
          </a:prstGeom>
          <a:noFill/>
          <a:ln w="9525">
            <a:noFill/>
            <a:miter lim="800000"/>
            <a:headEnd/>
            <a:tailEnd/>
          </a:ln>
        </p:spPr>
      </p:pic>
      <p:sp>
        <p:nvSpPr>
          <p:cNvPr id="2" name="TextBox 1"/>
          <p:cNvSpPr txBox="1"/>
          <p:nvPr/>
        </p:nvSpPr>
        <p:spPr>
          <a:xfrm>
            <a:off x="6781800" y="6324600"/>
            <a:ext cx="919547" cy="276999"/>
          </a:xfrm>
          <a:prstGeom prst="rect">
            <a:avLst/>
          </a:prstGeom>
          <a:noFill/>
        </p:spPr>
        <p:txBody>
          <a:bodyPr wrap="none" rtlCol="0">
            <a:spAutoFit/>
          </a:bodyPr>
          <a:lstStyle/>
          <a:p>
            <a:r>
              <a:rPr lang="en-US" sz="1200" dirty="0" smtClean="0"/>
              <a:t>BGD, p. 108</a:t>
            </a:r>
          </a:p>
        </p:txBody>
      </p:sp>
      <p:sp>
        <p:nvSpPr>
          <p:cNvPr id="4" name="Title 3"/>
          <p:cNvSpPr>
            <a:spLocks noGrp="1"/>
          </p:cNvSpPr>
          <p:nvPr>
            <p:ph type="title"/>
          </p:nvPr>
        </p:nvSpPr>
        <p:spPr/>
        <p:txBody>
          <a:bodyPr>
            <a:normAutofit fontScale="90000"/>
          </a:bodyPr>
          <a:lstStyle/>
          <a:p>
            <a:r>
              <a:rPr lang="en-US" dirty="0" smtClean="0">
                <a:solidFill>
                  <a:schemeClr val="accent1"/>
                </a:solidFill>
              </a:rPr>
              <a:t>Searching for a thermal you’ve got to have</a:t>
            </a:r>
            <a:endParaRPr lang="en-US" dirty="0">
              <a:solidFill>
                <a:schemeClr val="accent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04800" y="1320799"/>
            <a:ext cx="5775186" cy="2869921"/>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1317978" y="3880563"/>
            <a:ext cx="7620000" cy="2745772"/>
          </a:xfrm>
          <a:prstGeom prst="rect">
            <a:avLst/>
          </a:prstGeom>
          <a:noFill/>
          <a:ln w="9525">
            <a:noFill/>
            <a:miter lim="800000"/>
            <a:headEnd/>
            <a:tailEnd/>
          </a:ln>
        </p:spPr>
      </p:pic>
      <p:sp>
        <p:nvSpPr>
          <p:cNvPr id="2" name="TextBox 1"/>
          <p:cNvSpPr txBox="1"/>
          <p:nvPr/>
        </p:nvSpPr>
        <p:spPr>
          <a:xfrm>
            <a:off x="7910689" y="6581001"/>
            <a:ext cx="936475" cy="276999"/>
          </a:xfrm>
          <a:prstGeom prst="rect">
            <a:avLst/>
          </a:prstGeom>
          <a:noFill/>
        </p:spPr>
        <p:txBody>
          <a:bodyPr wrap="none" rtlCol="0">
            <a:spAutoFit/>
          </a:bodyPr>
          <a:lstStyle/>
          <a:p>
            <a:r>
              <a:rPr lang="en-US" sz="1200" dirty="0" smtClean="0"/>
              <a:t>ASME, p. 51</a:t>
            </a:r>
          </a:p>
        </p:txBody>
      </p:sp>
      <p:sp>
        <p:nvSpPr>
          <p:cNvPr id="5" name="Title 4"/>
          <p:cNvSpPr>
            <a:spLocks noGrp="1"/>
          </p:cNvSpPr>
          <p:nvPr>
            <p:ph type="title"/>
          </p:nvPr>
        </p:nvSpPr>
        <p:spPr/>
        <p:txBody>
          <a:bodyPr/>
          <a:lstStyle/>
          <a:p>
            <a:r>
              <a:rPr lang="en-US" dirty="0" smtClean="0"/>
              <a:t>Thermal Cross-Section and Wind</a:t>
            </a:r>
            <a:endParaRPr lang="en-US" dirty="0"/>
          </a:p>
        </p:txBody>
      </p:sp>
      <p:sp>
        <p:nvSpPr>
          <p:cNvPr id="6" name="TextBox 5"/>
          <p:cNvSpPr txBox="1"/>
          <p:nvPr/>
        </p:nvSpPr>
        <p:spPr>
          <a:xfrm>
            <a:off x="6238754" y="2754807"/>
            <a:ext cx="2708476" cy="1015663"/>
          </a:xfrm>
          <a:prstGeom prst="rect">
            <a:avLst/>
          </a:prstGeom>
          <a:noFill/>
        </p:spPr>
        <p:txBody>
          <a:bodyPr wrap="square" rtlCol="0">
            <a:spAutoFit/>
          </a:bodyPr>
          <a:lstStyle/>
          <a:p>
            <a:r>
              <a:rPr lang="en-US" sz="2000" dirty="0" smtClean="0"/>
              <a:t>Sometimes, continued upwind corrections are needed.</a:t>
            </a:r>
            <a:endParaRPr lang="en-US" sz="2000" dirty="0"/>
          </a:p>
        </p:txBody>
      </p:sp>
      <p:sp>
        <p:nvSpPr>
          <p:cNvPr id="7" name="TextBox 6"/>
          <p:cNvSpPr txBox="1"/>
          <p:nvPr/>
        </p:nvSpPr>
        <p:spPr>
          <a:xfrm>
            <a:off x="6252254" y="1460332"/>
            <a:ext cx="2708476" cy="1015663"/>
          </a:xfrm>
          <a:prstGeom prst="rect">
            <a:avLst/>
          </a:prstGeom>
          <a:noFill/>
        </p:spPr>
        <p:txBody>
          <a:bodyPr wrap="square" rtlCol="0">
            <a:spAutoFit/>
          </a:bodyPr>
          <a:lstStyle/>
          <a:p>
            <a:r>
              <a:rPr lang="en-US" sz="2000" dirty="0" smtClean="0"/>
              <a:t>The wind will often create oblong areas of lift with a shifted core.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wipe(left)">
                                      <p:cBhvr>
                                        <p:cTn id="7" dur="500"/>
                                        <p:tgtEl>
                                          <p:spTgt spid="378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Review: Idealized vs. “Real” Thermal</a:t>
            </a:r>
            <a:endParaRPr lang="en-US" dirty="0"/>
          </a:p>
        </p:txBody>
      </p:sp>
      <p:grpSp>
        <p:nvGrpSpPr>
          <p:cNvPr id="2" name="Group 3"/>
          <p:cNvGrpSpPr/>
          <p:nvPr/>
        </p:nvGrpSpPr>
        <p:grpSpPr>
          <a:xfrm>
            <a:off x="361244" y="1380066"/>
            <a:ext cx="3894667" cy="5178777"/>
            <a:chOff x="2209801" y="1143000"/>
            <a:chExt cx="4205288" cy="5313658"/>
          </a:xfrm>
        </p:grpSpPr>
        <p:pic>
          <p:nvPicPr>
            <p:cNvPr id="5" name="Picture 2"/>
            <p:cNvPicPr>
              <a:picLocks noChangeAspect="1" noChangeArrowheads="1"/>
            </p:cNvPicPr>
            <p:nvPr/>
          </p:nvPicPr>
          <p:blipFill>
            <a:blip r:embed="rId2" cstate="print"/>
            <a:srcRect/>
            <a:stretch>
              <a:fillRect/>
            </a:stretch>
          </p:blipFill>
          <p:spPr bwMode="auto">
            <a:xfrm>
              <a:off x="2209801" y="1143000"/>
              <a:ext cx="4205288" cy="5313658"/>
            </a:xfrm>
            <a:prstGeom prst="rect">
              <a:avLst/>
            </a:prstGeom>
            <a:noFill/>
            <a:ln w="9525">
              <a:noFill/>
              <a:miter lim="800000"/>
              <a:headEnd/>
              <a:tailEnd/>
            </a:ln>
          </p:spPr>
        </p:pic>
        <p:sp>
          <p:nvSpPr>
            <p:cNvPr id="6" name="TextBox 5"/>
            <p:cNvSpPr txBox="1"/>
            <p:nvPr/>
          </p:nvSpPr>
          <p:spPr>
            <a:xfrm>
              <a:off x="5486400" y="5834062"/>
              <a:ext cx="840999" cy="276999"/>
            </a:xfrm>
            <a:prstGeom prst="rect">
              <a:avLst/>
            </a:prstGeom>
            <a:noFill/>
          </p:spPr>
          <p:txBody>
            <a:bodyPr wrap="none" rtlCol="0">
              <a:spAutoFit/>
            </a:bodyPr>
            <a:lstStyle/>
            <a:p>
              <a:r>
                <a:rPr lang="en-US" sz="1200" dirty="0" smtClean="0"/>
                <a:t>BGD, p. 54</a:t>
              </a:r>
            </a:p>
          </p:txBody>
        </p:sp>
      </p:grpSp>
      <p:pic>
        <p:nvPicPr>
          <p:cNvPr id="10" name="Picture 2" descr="firecu"/>
          <p:cNvPicPr>
            <a:picLocks noChangeAspect="1" noChangeArrowheads="1"/>
          </p:cNvPicPr>
          <p:nvPr/>
        </p:nvPicPr>
        <p:blipFill>
          <a:blip r:embed="rId3" cstate="print"/>
          <a:srcRect/>
          <a:stretch>
            <a:fillRect/>
          </a:stretch>
        </p:blipFill>
        <p:spPr bwMode="auto">
          <a:xfrm>
            <a:off x="4797778" y="1382220"/>
            <a:ext cx="3962400" cy="514931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dirty="0" smtClean="0"/>
              <a:t>Effect of Gust on the TE Vario</a:t>
            </a:r>
            <a:endParaRPr lang="en-US" dirty="0"/>
          </a:p>
        </p:txBody>
      </p:sp>
      <p:sp>
        <p:nvSpPr>
          <p:cNvPr id="82947" name="Rectangle 3"/>
          <p:cNvSpPr>
            <a:spLocks noGrp="1" noChangeArrowheads="1"/>
          </p:cNvSpPr>
          <p:nvPr>
            <p:ph type="body" idx="1"/>
          </p:nvPr>
        </p:nvSpPr>
        <p:spPr/>
        <p:txBody>
          <a:bodyPr/>
          <a:lstStyle/>
          <a:p>
            <a:r>
              <a:rPr lang="en-US" dirty="0" smtClean="0">
                <a:latin typeface="+mn-lt"/>
              </a:rPr>
              <a:t>Gusts change the KE of the Glider</a:t>
            </a:r>
            <a:endParaRPr lang="en-US" dirty="0">
              <a:latin typeface="+mn-lt"/>
            </a:endParaRPr>
          </a:p>
          <a:p>
            <a:r>
              <a:rPr lang="en-US" dirty="0" smtClean="0">
                <a:latin typeface="+mn-lt"/>
              </a:rPr>
              <a:t>The TE Vario measures the Energy of the Glider</a:t>
            </a:r>
            <a:endParaRPr lang="en-US" dirty="0">
              <a:latin typeface="+mn-lt"/>
            </a:endParaRPr>
          </a:p>
          <a:p>
            <a:r>
              <a:rPr lang="en-US" dirty="0" smtClean="0">
                <a:latin typeface="+mn-lt"/>
              </a:rPr>
              <a:t>Therefore, TE </a:t>
            </a:r>
            <a:r>
              <a:rPr lang="en-US" dirty="0" err="1" smtClean="0">
                <a:latin typeface="+mn-lt"/>
              </a:rPr>
              <a:t>Varios</a:t>
            </a:r>
            <a:r>
              <a:rPr lang="en-US" dirty="0" smtClean="0">
                <a:latin typeface="+mn-lt"/>
              </a:rPr>
              <a:t> are gust sensitive!</a:t>
            </a:r>
          </a:p>
          <a:p>
            <a:r>
              <a:rPr lang="en-US" dirty="0" smtClean="0">
                <a:latin typeface="+mn-lt"/>
              </a:rPr>
              <a:t>So, add a filter</a:t>
            </a:r>
          </a:p>
          <a:p>
            <a:pPr lvl="1"/>
            <a:r>
              <a:rPr lang="en-US" dirty="0" smtClean="0">
                <a:latin typeface="+mn-lt"/>
              </a:rPr>
              <a:t>Pneumatic Filter</a:t>
            </a:r>
          </a:p>
          <a:p>
            <a:pPr lvl="1"/>
            <a:r>
              <a:rPr lang="en-US" dirty="0" smtClean="0">
                <a:latin typeface="+mn-lt"/>
              </a:rPr>
              <a:t>Electronic Filter</a:t>
            </a:r>
          </a:p>
          <a:p>
            <a:pPr lvl="1"/>
            <a:r>
              <a:rPr lang="en-US" dirty="0" smtClean="0">
                <a:latin typeface="+mn-lt"/>
              </a:rPr>
              <a:t>“Head” space Filter</a:t>
            </a:r>
            <a:endParaRPr lang="en-US" dirty="0">
              <a:latin typeface="+mn-lt"/>
            </a:endParaRPr>
          </a:p>
        </p:txBody>
      </p:sp>
      <p:pic>
        <p:nvPicPr>
          <p:cNvPr id="4" name="Picture 4"/>
          <p:cNvPicPr>
            <a:picLocks noChangeAspect="1" noChangeArrowheads="1"/>
          </p:cNvPicPr>
          <p:nvPr/>
        </p:nvPicPr>
        <p:blipFill>
          <a:blip r:embed="rId3" cstate="print"/>
          <a:srcRect/>
          <a:stretch>
            <a:fillRect/>
          </a:stretch>
        </p:blipFill>
        <p:spPr bwMode="auto">
          <a:xfrm>
            <a:off x="4641605" y="3701329"/>
            <a:ext cx="3857625" cy="2619375"/>
          </a:xfrm>
          <a:prstGeom prst="rect">
            <a:avLst/>
          </a:prstGeom>
          <a:noFill/>
          <a:ln w="9525">
            <a:noFill/>
            <a:miter lim="800000"/>
            <a:headEnd/>
            <a:tailEnd/>
          </a:ln>
        </p:spPr>
      </p:pic>
      <p:sp>
        <p:nvSpPr>
          <p:cNvPr id="5" name="TextBox 4"/>
          <p:cNvSpPr txBox="1"/>
          <p:nvPr/>
        </p:nvSpPr>
        <p:spPr>
          <a:xfrm>
            <a:off x="462988" y="5388302"/>
            <a:ext cx="3599726" cy="830997"/>
          </a:xfrm>
          <a:prstGeom prst="rect">
            <a:avLst/>
          </a:prstGeom>
          <a:solidFill>
            <a:schemeClr val="accent1"/>
          </a:solidFill>
        </p:spPr>
        <p:txBody>
          <a:bodyPr wrap="square" rtlCol="0">
            <a:spAutoFit/>
          </a:bodyPr>
          <a:lstStyle/>
          <a:p>
            <a:pPr algn="ctr"/>
            <a:r>
              <a:rPr lang="en-US" sz="2400" dirty="0" smtClean="0">
                <a:solidFill>
                  <a:schemeClr val="bg1"/>
                </a:solidFill>
                <a:latin typeface="Times New Roman" pitchFamily="18" charset="0"/>
                <a:cs typeface="Times New Roman" pitchFamily="18" charset="0"/>
              </a:rPr>
              <a:t>You‘ve got to have a good </a:t>
            </a:r>
            <a:r>
              <a:rPr lang="en-US" sz="2400" dirty="0" err="1" smtClean="0">
                <a:solidFill>
                  <a:schemeClr val="bg1"/>
                </a:solidFill>
                <a:latin typeface="Times New Roman" pitchFamily="18" charset="0"/>
                <a:cs typeface="Times New Roman" pitchFamily="18" charset="0"/>
              </a:rPr>
              <a:t>vario</a:t>
            </a:r>
            <a:r>
              <a:rPr lang="en-US" sz="2400" dirty="0" smtClean="0">
                <a:solidFill>
                  <a:schemeClr val="bg1"/>
                </a:solidFill>
                <a:latin typeface="Times New Roman" pitchFamily="18" charset="0"/>
                <a:cs typeface="Times New Roman" pitchFamily="18" charset="0"/>
              </a:rPr>
              <a:t> and TE system</a:t>
            </a:r>
            <a:endParaRPr 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294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2947">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94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2947">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2947">
                                            <p:txEl>
                                              <p:pRg st="3" end="3"/>
                                            </p:txEl>
                                          </p:spTgt>
                                        </p:tgtEl>
                                        <p:attrNameLst>
                                          <p:attrName>style.visibility</p:attrName>
                                        </p:attrNameLst>
                                      </p:cBhvr>
                                      <p:to>
                                        <p:strVal val="visible"/>
                                      </p:to>
                                    </p:set>
                                  </p:childTnLst>
                                  <p:subTnLst>
                                    <p:animClr>
                                      <p:cBhvr override="childStyle">
                                        <p:cTn dur="1" fill="hold" display="0" masterRel="nextClick" afterEffect="1"/>
                                        <p:tgtEl>
                                          <p:spTgt spid="82947">
                                            <p:txEl>
                                              <p:pRg st="3" end="3"/>
                                            </p:txEl>
                                          </p:spTgt>
                                        </p:tgtEl>
                                        <p:attrNameLst>
                                          <p:attrName>ppt_c</p:attrName>
                                        </p:attrNameLst>
                                      </p:cBhvr>
                                      <p:to>
                                        <a:srgbClr val="969696"/>
                                      </p:to>
                                    </p:animClr>
                                  </p:subTnLst>
                                </p:cTn>
                              </p:par>
                              <p:par>
                                <p:cTn id="19" presetID="1" presetClass="entr" presetSubtype="0" fill="hold" grpId="0" nodeType="withEffect">
                                  <p:stCondLst>
                                    <p:cond delay="0"/>
                                  </p:stCondLst>
                                  <p:childTnLst>
                                    <p:set>
                                      <p:cBhvr>
                                        <p:cTn id="20" dur="1" fill="hold">
                                          <p:stCondLst>
                                            <p:cond delay="499"/>
                                          </p:stCondLst>
                                        </p:cTn>
                                        <p:tgtEl>
                                          <p:spTgt spid="82947">
                                            <p:txEl>
                                              <p:pRg st="4" end="4"/>
                                            </p:txEl>
                                          </p:spTgt>
                                        </p:tgtEl>
                                        <p:attrNameLst>
                                          <p:attrName>style.visibility</p:attrName>
                                        </p:attrNameLst>
                                      </p:cBhvr>
                                      <p:to>
                                        <p:strVal val="visible"/>
                                      </p:to>
                                    </p:set>
                                  </p:childTnLst>
                                  <p:subTnLst>
                                    <p:animClr>
                                      <p:cBhvr override="childStyle">
                                        <p:cTn dur="1" fill="hold" display="0" masterRel="nextClick" afterEffect="1"/>
                                        <p:tgtEl>
                                          <p:spTgt spid="82947">
                                            <p:txEl>
                                              <p:pRg st="4" end="4"/>
                                            </p:txEl>
                                          </p:spTgt>
                                        </p:tgtEl>
                                        <p:attrNameLst>
                                          <p:attrName>ppt_c</p:attrName>
                                        </p:attrNameLst>
                                      </p:cBhvr>
                                      <p:to>
                                        <a:srgbClr val="969696"/>
                                      </p:to>
                                    </p:animClr>
                                  </p:subTnLst>
                                </p:cTn>
                              </p:par>
                              <p:par>
                                <p:cTn id="21" presetID="1" presetClass="entr" presetSubtype="0" fill="hold" grpId="0" nodeType="withEffect">
                                  <p:stCondLst>
                                    <p:cond delay="0"/>
                                  </p:stCondLst>
                                  <p:childTnLst>
                                    <p:set>
                                      <p:cBhvr>
                                        <p:cTn id="22" dur="1" fill="hold">
                                          <p:stCondLst>
                                            <p:cond delay="499"/>
                                          </p:stCondLst>
                                        </p:cTn>
                                        <p:tgtEl>
                                          <p:spTgt spid="82947">
                                            <p:txEl>
                                              <p:pRg st="5" end="5"/>
                                            </p:txEl>
                                          </p:spTgt>
                                        </p:tgtEl>
                                        <p:attrNameLst>
                                          <p:attrName>style.visibility</p:attrName>
                                        </p:attrNameLst>
                                      </p:cBhvr>
                                      <p:to>
                                        <p:strVal val="visible"/>
                                      </p:to>
                                    </p:set>
                                  </p:childTnLst>
                                  <p:subTnLst>
                                    <p:animClr>
                                      <p:cBhvr override="childStyle">
                                        <p:cTn dur="1" fill="hold" display="0" masterRel="nextClick" afterEffect="1"/>
                                        <p:tgtEl>
                                          <p:spTgt spid="82947">
                                            <p:txEl>
                                              <p:pRg st="5" end="5"/>
                                            </p:txEl>
                                          </p:spTgt>
                                        </p:tgtEl>
                                        <p:attrNameLst>
                                          <p:attrName>ppt_c</p:attrName>
                                        </p:attrNameLst>
                                      </p:cBhvr>
                                      <p:to>
                                        <a:srgbClr val="969696"/>
                                      </p:to>
                                    </p:animClr>
                                  </p:subTnLst>
                                </p:cTn>
                              </p:par>
                              <p:par>
                                <p:cTn id="23" presetID="1" presetClass="entr" presetSubtype="0" fill="hold" grpId="0" nodeType="withEffect">
                                  <p:stCondLst>
                                    <p:cond delay="0"/>
                                  </p:stCondLst>
                                  <p:childTnLst>
                                    <p:set>
                                      <p:cBhvr>
                                        <p:cTn id="24" dur="1" fill="hold">
                                          <p:stCondLst>
                                            <p:cond delay="499"/>
                                          </p:stCondLst>
                                        </p:cTn>
                                        <p:tgtEl>
                                          <p:spTgt spid="82947">
                                            <p:txEl>
                                              <p:pRg st="6" end="6"/>
                                            </p:txEl>
                                          </p:spTgt>
                                        </p:tgtEl>
                                        <p:attrNameLst>
                                          <p:attrName>style.visibility</p:attrName>
                                        </p:attrNameLst>
                                      </p:cBhvr>
                                      <p:to>
                                        <p:strVal val="visible"/>
                                      </p:to>
                                    </p:set>
                                  </p:childTnLst>
                                  <p:subTnLst>
                                    <p:animClr>
                                      <p:cBhvr override="childStyle">
                                        <p:cTn dur="1" fill="hold" display="0" masterRel="nextClick" afterEffect="1"/>
                                        <p:tgtEl>
                                          <p:spTgt spid="82947">
                                            <p:txEl>
                                              <p:pRg st="6" end="6"/>
                                            </p:txEl>
                                          </p:spTgt>
                                        </p:tgtEl>
                                        <p:attrNameLst>
                                          <p:attrName>ppt_c</p:attrName>
                                        </p:attrNameLst>
                                      </p:cBhvr>
                                      <p:to>
                                        <a:srgbClr val="969696"/>
                                      </p:to>
                                    </p:animClr>
                                  </p:sub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5">
                                            <p:bg/>
                                          </p:spTgt>
                                        </p:tgtEl>
                                        <p:attrNameLst>
                                          <p:attrName>style.visibility</p:attrName>
                                        </p:attrNameLst>
                                      </p:cBhvr>
                                      <p:to>
                                        <p:strVal val="visible"/>
                                      </p:to>
                                    </p:set>
                                    <p:anim calcmode="lin" valueType="num">
                                      <p:cBhvr>
                                        <p:cTn id="29" dur="500" fill="hold"/>
                                        <p:tgtEl>
                                          <p:spTgt spid="5">
                                            <p:bg/>
                                          </p:spTgt>
                                        </p:tgtEl>
                                        <p:attrNameLst>
                                          <p:attrName>ppt_w</p:attrName>
                                        </p:attrNameLst>
                                      </p:cBhvr>
                                      <p:tavLst>
                                        <p:tav tm="0">
                                          <p:val>
                                            <p:fltVal val="0"/>
                                          </p:val>
                                        </p:tav>
                                        <p:tav tm="100000">
                                          <p:val>
                                            <p:strVal val="#ppt_w"/>
                                          </p:val>
                                        </p:tav>
                                      </p:tavLst>
                                    </p:anim>
                                    <p:anim calcmode="lin" valueType="num">
                                      <p:cBhvr>
                                        <p:cTn id="30" dur="500" fill="hold"/>
                                        <p:tgtEl>
                                          <p:spTgt spid="5">
                                            <p:bg/>
                                          </p:spTgt>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p:cTn id="3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P spid="5"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1143000"/>
          </a:xfrm>
        </p:spPr>
        <p:txBody>
          <a:bodyPr/>
          <a:lstStyle/>
          <a:p>
            <a:r>
              <a:rPr lang="en-US" dirty="0"/>
              <a:t>So, </a:t>
            </a:r>
            <a:r>
              <a:rPr lang="en-US" dirty="0" smtClean="0"/>
              <a:t>how </a:t>
            </a:r>
            <a:r>
              <a:rPr lang="en-US" dirty="0"/>
              <a:t>do we </a:t>
            </a:r>
            <a:r>
              <a:rPr lang="en-US" dirty="0" smtClean="0"/>
              <a:t>find </a:t>
            </a:r>
            <a:r>
              <a:rPr lang="en-US" dirty="0"/>
              <a:t>l</a:t>
            </a:r>
            <a:r>
              <a:rPr lang="en-US" dirty="0" smtClean="0"/>
              <a:t>ift</a:t>
            </a:r>
            <a:r>
              <a:rPr lang="en-US" dirty="0"/>
              <a:t>?</a:t>
            </a:r>
          </a:p>
        </p:txBody>
      </p:sp>
      <p:sp>
        <p:nvSpPr>
          <p:cNvPr id="28676" name="Rectangle 4"/>
          <p:cNvSpPr>
            <a:spLocks noGrp="1" noChangeArrowheads="1"/>
          </p:cNvSpPr>
          <p:nvPr>
            <p:ph type="body" idx="1"/>
          </p:nvPr>
        </p:nvSpPr>
        <p:spPr>
          <a:xfrm>
            <a:off x="685800" y="1447800"/>
            <a:ext cx="7772400" cy="3810000"/>
          </a:xfrm>
        </p:spPr>
        <p:txBody>
          <a:bodyPr/>
          <a:lstStyle/>
          <a:p>
            <a:pPr>
              <a:lnSpc>
                <a:spcPct val="90000"/>
              </a:lnSpc>
              <a:buClr>
                <a:schemeClr val="folHlink"/>
              </a:buClr>
            </a:pPr>
            <a:r>
              <a:rPr lang="en-US" dirty="0"/>
              <a:t>Fly under promising looking clouds</a:t>
            </a:r>
          </a:p>
          <a:p>
            <a:pPr>
              <a:lnSpc>
                <a:spcPct val="90000"/>
              </a:lnSpc>
              <a:buClr>
                <a:schemeClr val="folHlink"/>
              </a:buClr>
            </a:pPr>
            <a:r>
              <a:rPr lang="en-US" dirty="0"/>
              <a:t>Fly over good terrain</a:t>
            </a:r>
          </a:p>
          <a:p>
            <a:pPr>
              <a:lnSpc>
                <a:spcPct val="90000"/>
              </a:lnSpc>
              <a:buClr>
                <a:schemeClr val="folHlink"/>
              </a:buClr>
            </a:pPr>
            <a:r>
              <a:rPr lang="en-US" dirty="0"/>
              <a:t>Go to the sunny </a:t>
            </a:r>
            <a:r>
              <a:rPr lang="en-US" dirty="0" smtClean="0"/>
              <a:t>areas</a:t>
            </a:r>
          </a:p>
          <a:p>
            <a:pPr>
              <a:lnSpc>
                <a:spcPct val="90000"/>
              </a:lnSpc>
              <a:buClr>
                <a:schemeClr val="folHlink"/>
              </a:buClr>
            </a:pPr>
            <a:r>
              <a:rPr lang="en-US" dirty="0" smtClean="0"/>
              <a:t>Look for birds, corn husks, and large plastic sheets</a:t>
            </a:r>
            <a:endParaRPr lang="en-US" dirty="0"/>
          </a:p>
          <a:p>
            <a:pPr>
              <a:lnSpc>
                <a:spcPct val="90000"/>
              </a:lnSpc>
              <a:buClr>
                <a:schemeClr val="folHlink"/>
              </a:buClr>
            </a:pPr>
            <a:r>
              <a:rPr lang="en-US" dirty="0"/>
              <a:t>Join other gliders in thermals</a:t>
            </a:r>
          </a:p>
          <a:p>
            <a:pPr>
              <a:lnSpc>
                <a:spcPct val="90000"/>
              </a:lnSpc>
              <a:buClr>
                <a:schemeClr val="folHlink"/>
              </a:buClr>
            </a:pPr>
            <a:r>
              <a:rPr lang="en-US" dirty="0"/>
              <a:t>Search, but</a:t>
            </a:r>
          </a:p>
          <a:p>
            <a:pPr lvl="1">
              <a:lnSpc>
                <a:spcPct val="90000"/>
              </a:lnSpc>
              <a:buClr>
                <a:schemeClr val="folHlink"/>
              </a:buClr>
            </a:pPr>
            <a:r>
              <a:rPr lang="en-US" dirty="0"/>
              <a:t>You need a search pattern between clouds</a:t>
            </a:r>
          </a:p>
          <a:p>
            <a:pPr lvl="1">
              <a:lnSpc>
                <a:spcPct val="90000"/>
              </a:lnSpc>
              <a:buClr>
                <a:schemeClr val="folHlink"/>
              </a:buClr>
            </a:pPr>
            <a:r>
              <a:rPr lang="en-US" dirty="0"/>
              <a:t>And under the clouds</a:t>
            </a:r>
          </a:p>
        </p:txBody>
      </p:sp>
      <p:sp>
        <p:nvSpPr>
          <p:cNvPr id="28677" name="Rectangle 5"/>
          <p:cNvSpPr>
            <a:spLocks noChangeArrowheads="1"/>
          </p:cNvSpPr>
          <p:nvPr/>
        </p:nvSpPr>
        <p:spPr bwMode="auto">
          <a:xfrm>
            <a:off x="671688" y="5604933"/>
            <a:ext cx="7772400" cy="914400"/>
          </a:xfrm>
          <a:prstGeom prst="rect">
            <a:avLst/>
          </a:prstGeom>
          <a:solidFill>
            <a:schemeClr val="accent1"/>
          </a:solidFill>
          <a:ln w="9525">
            <a:solidFill>
              <a:schemeClr val="tx1"/>
            </a:solidFill>
            <a:miter lim="800000"/>
            <a:headEnd/>
            <a:tailEnd/>
          </a:ln>
          <a:effectLst/>
        </p:spPr>
        <p:txBody>
          <a:bodyPr wrap="none" anchor="ctr"/>
          <a:lstStyle/>
          <a:p>
            <a:pPr algn="ctr"/>
            <a:r>
              <a:rPr lang="en-US" sz="2800" dirty="0">
                <a:solidFill>
                  <a:schemeClr val="bg1"/>
                </a:solidFill>
                <a:latin typeface="Times New Roman" pitchFamily="18" charset="0"/>
                <a:cs typeface="Times New Roman" pitchFamily="18" charset="0"/>
              </a:rPr>
              <a:t>However, </a:t>
            </a:r>
            <a:r>
              <a:rPr lang="en-US" sz="2800" i="1" dirty="0" smtClean="0">
                <a:solidFill>
                  <a:schemeClr val="bg1"/>
                </a:solidFill>
                <a:latin typeface="Times New Roman" pitchFamily="18" charset="0"/>
                <a:cs typeface="Times New Roman" pitchFamily="18" charset="0"/>
              </a:rPr>
              <a:t>as always</a:t>
            </a:r>
            <a:r>
              <a:rPr lang="en-US" sz="2800" dirty="0" smtClean="0">
                <a:solidFill>
                  <a:schemeClr val="bg1"/>
                </a:solidFill>
                <a:latin typeface="Times New Roman" pitchFamily="18" charset="0"/>
                <a:cs typeface="Times New Roman" pitchFamily="18" charset="0"/>
              </a:rPr>
              <a:t>, Lift </a:t>
            </a:r>
            <a:r>
              <a:rPr lang="en-US" sz="2800" dirty="0">
                <a:solidFill>
                  <a:schemeClr val="bg1"/>
                </a:solidFill>
                <a:latin typeface="Times New Roman" pitchFamily="18" charset="0"/>
                <a:cs typeface="Times New Roman" pitchFamily="18" charset="0"/>
              </a:rPr>
              <a:t>is where you find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86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86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86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6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86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28677"/>
                                        </p:tgtEl>
                                        <p:attrNameLst>
                                          <p:attrName>style.visibility</p:attrName>
                                        </p:attrNameLst>
                                      </p:cBhvr>
                                      <p:to>
                                        <p:strVal val="visible"/>
                                      </p:to>
                                    </p:set>
                                    <p:anim calcmode="lin" valueType="num">
                                      <p:cBhvr>
                                        <p:cTn id="39" dur="500" fill="hold"/>
                                        <p:tgtEl>
                                          <p:spTgt spid="28677"/>
                                        </p:tgtEl>
                                        <p:attrNameLst>
                                          <p:attrName>ppt_w</p:attrName>
                                        </p:attrNameLst>
                                      </p:cBhvr>
                                      <p:tavLst>
                                        <p:tav tm="0">
                                          <p:val>
                                            <p:fltVal val="0"/>
                                          </p:val>
                                        </p:tav>
                                        <p:tav tm="100000">
                                          <p:val>
                                            <p:strVal val="#ppt_w"/>
                                          </p:val>
                                        </p:tav>
                                      </p:tavLst>
                                    </p:anim>
                                    <p:anim calcmode="lin" valueType="num">
                                      <p:cBhvr>
                                        <p:cTn id="40" dur="500" fill="hold"/>
                                        <p:tgtEl>
                                          <p:spTgt spid="28677"/>
                                        </p:tgtEl>
                                        <p:attrNameLst>
                                          <p:attrName>ppt_h</p:attrName>
                                        </p:attrNameLst>
                                      </p:cBhvr>
                                      <p:tavLst>
                                        <p:tav tm="0">
                                          <p:val>
                                            <p:fltVal val="0"/>
                                          </p:val>
                                        </p:tav>
                                        <p:tav tm="100000">
                                          <p:val>
                                            <p:strVal val="#ppt_h"/>
                                          </p:val>
                                        </p:tav>
                                      </p:tavLst>
                                    </p:anim>
                                    <p:anim calcmode="lin" valueType="num">
                                      <p:cBhvr>
                                        <p:cTn id="41" dur="500" fill="hold"/>
                                        <p:tgtEl>
                                          <p:spTgt spid="28677"/>
                                        </p:tgtEl>
                                        <p:attrNameLst>
                                          <p:attrName>ppt_x</p:attrName>
                                        </p:attrNameLst>
                                      </p:cBhvr>
                                      <p:tavLst>
                                        <p:tav tm="0">
                                          <p:val>
                                            <p:fltVal val="0.5"/>
                                          </p:val>
                                        </p:tav>
                                        <p:tav tm="100000">
                                          <p:val>
                                            <p:strVal val="#ppt_x"/>
                                          </p:val>
                                        </p:tav>
                                      </p:tavLst>
                                    </p:anim>
                                    <p:anim calcmode="lin" valueType="num">
                                      <p:cBhvr>
                                        <p:cTn id="42" dur="500" fill="hold"/>
                                        <p:tgtEl>
                                          <p:spTgt spid="28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bldLvl="2" autoUpdateAnimBg="0"/>
      <p:bldP spid="28677"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78705600_cea5049c80_b.jpg"/>
          <p:cNvPicPr>
            <a:picLocks noChangeAspect="1"/>
          </p:cNvPicPr>
          <p:nvPr/>
        </p:nvPicPr>
        <p:blipFill>
          <a:blip r:embed="rId2" cstate="print"/>
          <a:stretch>
            <a:fillRect/>
          </a:stretch>
        </p:blipFill>
        <p:spPr>
          <a:xfrm>
            <a:off x="0" y="0"/>
            <a:ext cx="9144000" cy="6858000"/>
          </a:xfrm>
          <a:prstGeom prst="rect">
            <a:avLst/>
          </a:prstGeom>
        </p:spPr>
      </p:pic>
      <p:sp>
        <p:nvSpPr>
          <p:cNvPr id="5" name="Title 4"/>
          <p:cNvSpPr>
            <a:spLocks noGrp="1"/>
          </p:cNvSpPr>
          <p:nvPr>
            <p:ph type="title"/>
          </p:nvPr>
        </p:nvSpPr>
        <p:spPr>
          <a:xfrm>
            <a:off x="4114800" y="1219200"/>
            <a:ext cx="5029200" cy="1143000"/>
          </a:xfrm>
        </p:spPr>
        <p:txBody>
          <a:bodyPr>
            <a:normAutofit fontScale="90000"/>
          </a:bodyPr>
          <a:lstStyle/>
          <a:p>
            <a:r>
              <a:rPr lang="en-US" dirty="0" smtClean="0"/>
              <a:t>Somewhat random but energy lines are visible</a:t>
            </a:r>
            <a:endParaRPr lang="en-US" dirty="0"/>
          </a:p>
        </p:txBody>
      </p:sp>
      <p:sp>
        <p:nvSpPr>
          <p:cNvPr id="6" name="Freeform 5"/>
          <p:cNvSpPr/>
          <p:nvPr/>
        </p:nvSpPr>
        <p:spPr>
          <a:xfrm>
            <a:off x="733778" y="3048000"/>
            <a:ext cx="5653851" cy="3499556"/>
          </a:xfrm>
          <a:custGeom>
            <a:avLst/>
            <a:gdLst>
              <a:gd name="connsiteX0" fmla="*/ 2043289 w 5653851"/>
              <a:gd name="connsiteY0" fmla="*/ 0 h 3499556"/>
              <a:gd name="connsiteX1" fmla="*/ 158044 w 5653851"/>
              <a:gd name="connsiteY1" fmla="*/ 632178 h 3499556"/>
              <a:gd name="connsiteX2" fmla="*/ 2991555 w 5653851"/>
              <a:gd name="connsiteY2" fmla="*/ 1332089 h 3499556"/>
              <a:gd name="connsiteX3" fmla="*/ 4030133 w 5653851"/>
              <a:gd name="connsiteY3" fmla="*/ 1670756 h 3499556"/>
              <a:gd name="connsiteX4" fmla="*/ 3544711 w 5653851"/>
              <a:gd name="connsiteY4" fmla="*/ 2269067 h 3499556"/>
              <a:gd name="connsiteX5" fmla="*/ 5429955 w 5653851"/>
              <a:gd name="connsiteY5" fmla="*/ 2698044 h 3499556"/>
              <a:gd name="connsiteX6" fmla="*/ 4888089 w 5653851"/>
              <a:gd name="connsiteY6" fmla="*/ 3002844 h 3499556"/>
              <a:gd name="connsiteX7" fmla="*/ 3115733 w 5653851"/>
              <a:gd name="connsiteY7" fmla="*/ 3262489 h 3499556"/>
              <a:gd name="connsiteX8" fmla="*/ 3025422 w 5653851"/>
              <a:gd name="connsiteY8" fmla="*/ 3499556 h 3499556"/>
              <a:gd name="connsiteX9" fmla="*/ 3025422 w 5653851"/>
              <a:gd name="connsiteY9" fmla="*/ 3499556 h 349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3851" h="3499556">
                <a:moveTo>
                  <a:pt x="2043289" y="0"/>
                </a:moveTo>
                <a:cubicBezTo>
                  <a:pt x="1021644" y="205081"/>
                  <a:pt x="0" y="410163"/>
                  <a:pt x="158044" y="632178"/>
                </a:cubicBezTo>
                <a:cubicBezTo>
                  <a:pt x="316088" y="854193"/>
                  <a:pt x="2346207" y="1158993"/>
                  <a:pt x="2991555" y="1332089"/>
                </a:cubicBezTo>
                <a:cubicBezTo>
                  <a:pt x="3636903" y="1505185"/>
                  <a:pt x="3937940" y="1514593"/>
                  <a:pt x="4030133" y="1670756"/>
                </a:cubicBezTo>
                <a:cubicBezTo>
                  <a:pt x="4122326" y="1826919"/>
                  <a:pt x="3311407" y="2097852"/>
                  <a:pt x="3544711" y="2269067"/>
                </a:cubicBezTo>
                <a:cubicBezTo>
                  <a:pt x="3778015" y="2440282"/>
                  <a:pt x="5206059" y="2575748"/>
                  <a:pt x="5429955" y="2698044"/>
                </a:cubicBezTo>
                <a:cubicBezTo>
                  <a:pt x="5653851" y="2820340"/>
                  <a:pt x="5273792" y="2908770"/>
                  <a:pt x="4888089" y="3002844"/>
                </a:cubicBezTo>
                <a:cubicBezTo>
                  <a:pt x="4502386" y="3096918"/>
                  <a:pt x="3426177" y="3179704"/>
                  <a:pt x="3115733" y="3262489"/>
                </a:cubicBezTo>
                <a:cubicBezTo>
                  <a:pt x="2805289" y="3345274"/>
                  <a:pt x="3025422" y="3499556"/>
                  <a:pt x="3025422" y="3499556"/>
                </a:cubicBezTo>
                <a:lnTo>
                  <a:pt x="3025422" y="3499556"/>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308679" y="1365951"/>
            <a:ext cx="4801314" cy="5293757"/>
          </a:xfrm>
          <a:prstGeom prst="rect">
            <a:avLst/>
          </a:prstGeom>
          <a:noFill/>
          <a:ln w="9525">
            <a:noFill/>
            <a:miter lim="800000"/>
            <a:headEnd/>
            <a:tailEnd/>
          </a:ln>
          <a:effectLst/>
        </p:spPr>
        <p:txBody>
          <a:bodyPr wrap="square">
            <a:spAutoFit/>
          </a:bodyPr>
          <a:lstStyle/>
          <a:p>
            <a:pPr marL="225425" indent="-225425">
              <a:buFont typeface="Arial" pitchFamily="34" charset="0"/>
              <a:buChar char="•"/>
            </a:pPr>
            <a:r>
              <a:rPr lang="en-US" sz="2000" dirty="0" smtClean="0"/>
              <a:t>Cloud/cloud </a:t>
            </a:r>
            <a:r>
              <a:rPr lang="en-US" sz="2000" dirty="0"/>
              <a:t>shapes</a:t>
            </a:r>
          </a:p>
          <a:p>
            <a:pPr marL="225425" indent="-225425">
              <a:buFont typeface="Arial" pitchFamily="34" charset="0"/>
              <a:buChar char="•"/>
            </a:pPr>
            <a:r>
              <a:rPr lang="en-US" sz="2000" dirty="0" smtClean="0"/>
              <a:t>Wind </a:t>
            </a:r>
            <a:r>
              <a:rPr lang="en-US" sz="2000" dirty="0"/>
              <a:t>direction, effect</a:t>
            </a:r>
          </a:p>
          <a:p>
            <a:pPr marL="225425" indent="-225425">
              <a:buFont typeface="Arial" pitchFamily="34" charset="0"/>
              <a:buChar char="•"/>
            </a:pPr>
            <a:r>
              <a:rPr lang="en-US" sz="2000" dirty="0" smtClean="0"/>
              <a:t>Cloud </a:t>
            </a:r>
            <a:r>
              <a:rPr lang="en-US" sz="2000" dirty="0"/>
              <a:t>cycle</a:t>
            </a:r>
          </a:p>
          <a:p>
            <a:pPr marL="468313" lvl="1" indent="-173038">
              <a:buFont typeface="Arial" pitchFamily="34" charset="0"/>
              <a:buChar char="•"/>
            </a:pPr>
            <a:r>
              <a:rPr lang="en-US" sz="2000" dirty="0" smtClean="0"/>
              <a:t>How </a:t>
            </a:r>
            <a:r>
              <a:rPr lang="en-US" sz="2000" dirty="0"/>
              <a:t>far to that cloud?</a:t>
            </a:r>
          </a:p>
          <a:p>
            <a:pPr marL="468313" lvl="1" indent="-173038">
              <a:buFont typeface="Arial" pitchFamily="34" charset="0"/>
              <a:buChar char="•"/>
            </a:pPr>
            <a:r>
              <a:rPr lang="en-US" sz="2000" dirty="0" smtClean="0"/>
              <a:t>How </a:t>
            </a:r>
            <a:r>
              <a:rPr lang="en-US" sz="2000" dirty="0"/>
              <a:t>long until it fizzles	</a:t>
            </a:r>
          </a:p>
          <a:p>
            <a:pPr marL="225425" indent="-225425">
              <a:buFont typeface="Arial" pitchFamily="34" charset="0"/>
              <a:buChar char="•"/>
            </a:pPr>
            <a:r>
              <a:rPr lang="en-US" sz="2000" dirty="0" smtClean="0"/>
              <a:t>Markers </a:t>
            </a:r>
            <a:r>
              <a:rPr lang="en-US" sz="2000" dirty="0"/>
              <a:t>- use your eyes!</a:t>
            </a:r>
          </a:p>
          <a:p>
            <a:pPr marL="468313" lvl="1" indent="-173038">
              <a:buFont typeface="Arial" pitchFamily="34" charset="0"/>
              <a:buChar char="•"/>
            </a:pPr>
            <a:r>
              <a:rPr lang="en-US" sz="2000" dirty="0" smtClean="0"/>
              <a:t>Gliders</a:t>
            </a:r>
            <a:endParaRPr lang="en-US" sz="2000" dirty="0"/>
          </a:p>
          <a:p>
            <a:pPr marL="468313" lvl="1" indent="-173038">
              <a:buFont typeface="Arial" pitchFamily="34" charset="0"/>
              <a:buChar char="•"/>
            </a:pPr>
            <a:r>
              <a:rPr lang="en-US" sz="2000" dirty="0" smtClean="0"/>
              <a:t>Birds</a:t>
            </a:r>
            <a:endParaRPr lang="en-US" sz="2000" dirty="0"/>
          </a:p>
          <a:p>
            <a:pPr marL="468313" lvl="1" indent="-173038">
              <a:buFont typeface="Arial" pitchFamily="34" charset="0"/>
              <a:buChar char="•"/>
            </a:pPr>
            <a:r>
              <a:rPr lang="en-US" sz="2000" dirty="0" smtClean="0"/>
              <a:t>Dust/smoke</a:t>
            </a:r>
            <a:endParaRPr lang="en-US" sz="2000" dirty="0"/>
          </a:p>
          <a:p>
            <a:pPr marL="225425" indent="-225425">
              <a:buFont typeface="Arial" pitchFamily="34" charset="0"/>
              <a:buChar char="•"/>
            </a:pPr>
            <a:r>
              <a:rPr lang="en-US" sz="2000" dirty="0" smtClean="0"/>
              <a:t>Ground </a:t>
            </a:r>
            <a:r>
              <a:rPr lang="en-US" sz="2000" dirty="0"/>
              <a:t>surfaces</a:t>
            </a:r>
          </a:p>
          <a:p>
            <a:pPr marL="225425" indent="-225425">
              <a:buFont typeface="Arial" pitchFamily="34" charset="0"/>
              <a:buChar char="•"/>
            </a:pPr>
            <a:r>
              <a:rPr lang="en-US" sz="2000" dirty="0" smtClean="0"/>
              <a:t>Sun/ground </a:t>
            </a:r>
            <a:r>
              <a:rPr lang="en-US" sz="2000" dirty="0"/>
              <a:t>angles</a:t>
            </a:r>
          </a:p>
          <a:p>
            <a:pPr marL="225425" indent="-225425">
              <a:buFont typeface="Arial" pitchFamily="34" charset="0"/>
              <a:buChar char="•"/>
            </a:pPr>
            <a:r>
              <a:rPr lang="en-US" sz="2000" dirty="0" smtClean="0"/>
              <a:t>Trigger </a:t>
            </a:r>
            <a:r>
              <a:rPr lang="en-US" sz="2000" dirty="0"/>
              <a:t>points</a:t>
            </a:r>
          </a:p>
          <a:p>
            <a:pPr marL="468313" lvl="1" indent="-173038">
              <a:buFont typeface="Arial" pitchFamily="34" charset="0"/>
              <a:buChar char="•"/>
            </a:pPr>
            <a:r>
              <a:rPr lang="en-US" sz="2000" dirty="0" smtClean="0"/>
              <a:t>Ridge </a:t>
            </a:r>
            <a:r>
              <a:rPr lang="en-US" sz="2000" dirty="0"/>
              <a:t>tops</a:t>
            </a:r>
          </a:p>
          <a:p>
            <a:pPr marL="468313" lvl="1" indent="-173038">
              <a:buFont typeface="Arial" pitchFamily="34" charset="0"/>
              <a:buChar char="•"/>
            </a:pPr>
            <a:r>
              <a:rPr lang="en-US" sz="2000" dirty="0" smtClean="0"/>
              <a:t>Vegetation </a:t>
            </a:r>
            <a:r>
              <a:rPr lang="en-US" sz="2000" dirty="0"/>
              <a:t>changes</a:t>
            </a:r>
          </a:p>
          <a:p>
            <a:pPr marL="468313" lvl="1" indent="-173038">
              <a:buFont typeface="Arial" pitchFamily="34" charset="0"/>
              <a:buChar char="•"/>
            </a:pPr>
            <a:r>
              <a:rPr lang="en-US" sz="2000" dirty="0" smtClean="0"/>
              <a:t>Lake </a:t>
            </a:r>
            <a:r>
              <a:rPr lang="en-US" sz="2000" dirty="0"/>
              <a:t>borders</a:t>
            </a:r>
          </a:p>
          <a:p>
            <a:pPr marL="225425" indent="-225425">
              <a:buFont typeface="Arial" pitchFamily="34" charset="0"/>
              <a:buChar char="•"/>
            </a:pPr>
            <a:r>
              <a:rPr lang="en-US" sz="2000" dirty="0"/>
              <a:t>Develop a mental profile of the day </a:t>
            </a:r>
          </a:p>
          <a:p>
            <a:pPr marL="225425" indent="-225425">
              <a:buFont typeface="Arial" pitchFamily="34" charset="0"/>
              <a:buChar char="•"/>
            </a:pPr>
            <a:r>
              <a:rPr lang="en-US" sz="2000" dirty="0"/>
              <a:t>Develop a feel for lift on your </a:t>
            </a:r>
            <a:r>
              <a:rPr lang="en-US" sz="2000" dirty="0" smtClean="0"/>
              <a:t>wings</a:t>
            </a:r>
            <a:endParaRPr lang="en-US" sz="2000" dirty="0"/>
          </a:p>
        </p:txBody>
      </p:sp>
      <p:pic>
        <p:nvPicPr>
          <p:cNvPr id="16389" name="Picture 5"/>
          <p:cNvPicPr>
            <a:picLocks noChangeAspect="1" noChangeArrowheads="1"/>
          </p:cNvPicPr>
          <p:nvPr/>
        </p:nvPicPr>
        <p:blipFill>
          <a:blip r:embed="rId3" cstate="print"/>
          <a:srcRect/>
          <a:stretch>
            <a:fillRect/>
          </a:stretch>
        </p:blipFill>
        <p:spPr bwMode="auto">
          <a:xfrm>
            <a:off x="4707467" y="1542225"/>
            <a:ext cx="4097865" cy="4996479"/>
          </a:xfrm>
          <a:prstGeom prst="rect">
            <a:avLst/>
          </a:prstGeom>
          <a:noFill/>
          <a:ln w="9525">
            <a:noFill/>
            <a:miter lim="800000"/>
            <a:headEnd/>
            <a:tailEnd/>
          </a:ln>
          <a:effectLst/>
        </p:spPr>
      </p:pic>
      <p:sp>
        <p:nvSpPr>
          <p:cNvPr id="16390" name="Text Box 6"/>
          <p:cNvSpPr txBox="1">
            <a:spLocks noChangeArrowheads="1"/>
          </p:cNvSpPr>
          <p:nvPr/>
        </p:nvSpPr>
        <p:spPr bwMode="auto">
          <a:xfrm>
            <a:off x="4936067" y="1779764"/>
            <a:ext cx="1805302" cy="369332"/>
          </a:xfrm>
          <a:prstGeom prst="rect">
            <a:avLst/>
          </a:prstGeom>
          <a:noFill/>
          <a:ln w="9525">
            <a:noFill/>
            <a:miter lim="800000"/>
            <a:headEnd/>
            <a:tailEnd/>
          </a:ln>
          <a:effectLst/>
        </p:spPr>
        <p:txBody>
          <a:bodyPr wrap="none">
            <a:spAutoFit/>
          </a:bodyPr>
          <a:lstStyle/>
          <a:p>
            <a:r>
              <a:rPr lang="en-US" dirty="0"/>
              <a:t>And don’t do </a:t>
            </a:r>
            <a:r>
              <a:rPr lang="en-US" dirty="0" smtClean="0"/>
              <a:t>this</a:t>
            </a:r>
            <a:endParaRPr lang="en-US" dirty="0"/>
          </a:p>
        </p:txBody>
      </p:sp>
      <p:sp>
        <p:nvSpPr>
          <p:cNvPr id="5" name="Title 4"/>
          <p:cNvSpPr>
            <a:spLocks noGrp="1"/>
          </p:cNvSpPr>
          <p:nvPr>
            <p:ph type="title"/>
          </p:nvPr>
        </p:nvSpPr>
        <p:spPr>
          <a:xfrm>
            <a:off x="0" y="169333"/>
            <a:ext cx="9144000" cy="970845"/>
          </a:xfrm>
        </p:spPr>
        <p:txBody>
          <a:bodyPr>
            <a:noAutofit/>
          </a:bodyPr>
          <a:lstStyle/>
          <a:p>
            <a:pPr algn="l"/>
            <a:r>
              <a:rPr lang="en-US" dirty="0" smtClean="0"/>
              <a:t>     Finding Thermals: </a:t>
            </a:r>
            <a:r>
              <a:rPr lang="en-US" sz="2800" dirty="0" smtClean="0"/>
              <a:t>Lift is where you find it …</a:t>
            </a:r>
            <a:br>
              <a:rPr lang="en-US" sz="2800" dirty="0" smtClean="0"/>
            </a:br>
            <a:r>
              <a:rPr lang="en-US" sz="2800" dirty="0" smtClean="0"/>
              <a:t>             But you can improve your chances quite a bit</a:t>
            </a:r>
            <a:endParaRPr lang="en-US" sz="24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Lift</a:t>
            </a:r>
            <a:endParaRPr lang="en-US" dirty="0"/>
          </a:p>
        </p:txBody>
      </p:sp>
      <p:sp>
        <p:nvSpPr>
          <p:cNvPr id="4" name="TextBox 3"/>
          <p:cNvSpPr txBox="1"/>
          <p:nvPr/>
        </p:nvSpPr>
        <p:spPr>
          <a:xfrm>
            <a:off x="5441245" y="6550223"/>
            <a:ext cx="3702755" cy="307777"/>
          </a:xfrm>
          <a:prstGeom prst="rect">
            <a:avLst/>
          </a:prstGeom>
          <a:noFill/>
        </p:spPr>
        <p:txBody>
          <a:bodyPr wrap="square" rtlCol="0">
            <a:spAutoFit/>
          </a:bodyPr>
          <a:lstStyle/>
          <a:p>
            <a:r>
              <a:rPr lang="en-US" sz="1400" i="1" dirty="0" smtClean="0"/>
              <a:t>Looking for Lift</a:t>
            </a:r>
            <a:r>
              <a:rPr lang="en-US" sz="1400" dirty="0" smtClean="0"/>
              <a:t>, Tom Bradbury, S&amp;G, Oct/Nov 93 </a:t>
            </a:r>
            <a:endParaRPr lang="en-US" sz="1400" dirty="0"/>
          </a:p>
        </p:txBody>
      </p:sp>
      <p:sp>
        <p:nvSpPr>
          <p:cNvPr id="5" name="TextBox 4"/>
          <p:cNvSpPr txBox="1"/>
          <p:nvPr/>
        </p:nvSpPr>
        <p:spPr>
          <a:xfrm>
            <a:off x="914402" y="4967122"/>
            <a:ext cx="7732890" cy="1400383"/>
          </a:xfrm>
          <a:prstGeom prst="rect">
            <a:avLst/>
          </a:prstGeom>
          <a:noFill/>
        </p:spPr>
        <p:txBody>
          <a:bodyPr wrap="square" rtlCol="0">
            <a:spAutoFit/>
          </a:bodyPr>
          <a:lstStyle/>
          <a:p>
            <a:pPr marL="225425" indent="-225425">
              <a:buFont typeface="Arial" pitchFamily="34" charset="0"/>
              <a:buChar char="•"/>
            </a:pPr>
            <a:r>
              <a:rPr lang="en-US" sz="2000" dirty="0" smtClean="0"/>
              <a:t>Some research with powered aircraft suggests that in a field of cumulus cloud only about 10% of the cloudy air contains useful lift. </a:t>
            </a:r>
          </a:p>
          <a:p>
            <a:pPr marL="225425" indent="-225425">
              <a:spcBef>
                <a:spcPts val="600"/>
              </a:spcBef>
              <a:buFont typeface="Arial" pitchFamily="34" charset="0"/>
              <a:buChar char="•"/>
            </a:pPr>
            <a:r>
              <a:rPr lang="en-US" sz="2000" dirty="0" smtClean="0"/>
              <a:t>When there is a lot of moderate sized cumuli one can expect at least half the clouds to have little or no lift under them when you arrive. </a:t>
            </a:r>
            <a:endParaRPr lang="en-US" sz="2000" dirty="0"/>
          </a:p>
        </p:txBody>
      </p:sp>
      <p:pic>
        <p:nvPicPr>
          <p:cNvPr id="1027" name="Picture 3"/>
          <p:cNvPicPr>
            <a:picLocks noChangeAspect="1" noChangeArrowheads="1"/>
          </p:cNvPicPr>
          <p:nvPr/>
        </p:nvPicPr>
        <p:blipFill>
          <a:blip r:embed="rId2" cstate="print"/>
          <a:srcRect/>
          <a:stretch>
            <a:fillRect/>
          </a:stretch>
        </p:blipFill>
        <p:spPr bwMode="auto">
          <a:xfrm>
            <a:off x="994866" y="1162571"/>
            <a:ext cx="2479322" cy="3639265"/>
          </a:xfrm>
          <a:prstGeom prst="rect">
            <a:avLst/>
          </a:prstGeom>
          <a:noFill/>
          <a:ln w="9525">
            <a:noFill/>
            <a:miter lim="800000"/>
            <a:headEnd/>
            <a:tailEnd/>
          </a:ln>
        </p:spPr>
      </p:pic>
      <p:pic>
        <p:nvPicPr>
          <p:cNvPr id="1031" name="Picture 7"/>
          <p:cNvPicPr>
            <a:picLocks noChangeAspect="1" noChangeArrowheads="1"/>
          </p:cNvPicPr>
          <p:nvPr/>
        </p:nvPicPr>
        <p:blipFill>
          <a:blip r:embed="rId3" cstate="print"/>
          <a:srcRect/>
          <a:stretch>
            <a:fillRect/>
          </a:stretch>
        </p:blipFill>
        <p:spPr bwMode="auto">
          <a:xfrm>
            <a:off x="4707700" y="1180331"/>
            <a:ext cx="3519229" cy="2465981"/>
          </a:xfrm>
          <a:prstGeom prst="rect">
            <a:avLst/>
          </a:prstGeom>
          <a:noFill/>
          <a:ln w="9525">
            <a:noFill/>
            <a:miter lim="800000"/>
            <a:headEnd/>
            <a:tailEnd/>
          </a:ln>
        </p:spPr>
      </p:pic>
      <p:sp>
        <p:nvSpPr>
          <p:cNvPr id="11" name="TextBox 10"/>
          <p:cNvSpPr txBox="1"/>
          <p:nvPr/>
        </p:nvSpPr>
        <p:spPr>
          <a:xfrm>
            <a:off x="4696194" y="3635018"/>
            <a:ext cx="3580019" cy="1200329"/>
          </a:xfrm>
          <a:prstGeom prst="rect">
            <a:avLst/>
          </a:prstGeom>
          <a:noFill/>
        </p:spPr>
        <p:txBody>
          <a:bodyPr wrap="none" rtlCol="0">
            <a:spAutoFit/>
          </a:bodyPr>
          <a:lstStyle/>
          <a:p>
            <a:pPr marL="342900" indent="-342900">
              <a:buAutoNum type="alphaUcPeriod"/>
            </a:pPr>
            <a:r>
              <a:rPr lang="en-US" dirty="0" smtClean="0"/>
              <a:t>Small Wisps last about a minute.</a:t>
            </a:r>
          </a:p>
          <a:p>
            <a:pPr marL="342900" indent="-342900">
              <a:buAutoNum type="alphaUcPeriod"/>
            </a:pPr>
            <a:r>
              <a:rPr lang="en-US" dirty="0" smtClean="0"/>
              <a:t>Towers maybe 10, then collapse.</a:t>
            </a:r>
          </a:p>
          <a:p>
            <a:pPr marL="342900" indent="-342900">
              <a:buAutoNum type="alphaUcPeriod"/>
            </a:pPr>
            <a:r>
              <a:rPr lang="en-US" dirty="0" smtClean="0"/>
              <a:t>Triangles indicate good Cu.</a:t>
            </a:r>
          </a:p>
          <a:p>
            <a:pPr marL="342900" indent="-342900">
              <a:buAutoNum type="alphaUcPeriod"/>
            </a:pPr>
            <a:r>
              <a:rPr lang="en-US" dirty="0" smtClean="0"/>
              <a:t>Lines generally form over ridges.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2000"/>
                                        <p:tgtEl>
                                          <p:spTgt spid="10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1"/>
                                        </p:tgtEl>
                                        <p:attrNameLst>
                                          <p:attrName>style.visibility</p:attrName>
                                        </p:attrNameLst>
                                      </p:cBhvr>
                                      <p:to>
                                        <p:strVal val="visible"/>
                                      </p:to>
                                    </p:set>
                                    <p:animEffect transition="in" filter="fade">
                                      <p:cBhvr>
                                        <p:cTn id="24" dur="2000"/>
                                        <p:tgtEl>
                                          <p:spTgt spid="10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down)">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wipe(down)">
                                      <p:cBhvr>
                                        <p:cTn id="39" dur="5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Effect transition="in" filter="wipe(down)">
                                      <p:cBhvr>
                                        <p:cTn id="4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4500486" y="0"/>
            <a:ext cx="4643513" cy="3555738"/>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83172" y="1"/>
            <a:ext cx="4576158" cy="3474102"/>
          </a:xfrm>
          <a:prstGeom prst="rect">
            <a:avLst/>
          </a:prstGeom>
          <a:noFill/>
          <a:ln w="9525">
            <a:noFill/>
            <a:miter lim="800000"/>
            <a:headEnd/>
            <a:tailEnd/>
          </a:ln>
        </p:spPr>
      </p:pic>
      <p:sp>
        <p:nvSpPr>
          <p:cNvPr id="2" name="Title 1"/>
          <p:cNvSpPr>
            <a:spLocks noGrp="1"/>
          </p:cNvSpPr>
          <p:nvPr>
            <p:ph type="title"/>
          </p:nvPr>
        </p:nvSpPr>
        <p:spPr>
          <a:xfrm>
            <a:off x="-56444" y="2"/>
            <a:ext cx="2889955" cy="496710"/>
          </a:xfrm>
        </p:spPr>
        <p:txBody>
          <a:bodyPr>
            <a:normAutofit fontScale="90000"/>
          </a:bodyPr>
          <a:lstStyle/>
          <a:p>
            <a:r>
              <a:rPr lang="en-US" sz="3200" dirty="0" smtClean="0"/>
              <a:t>Reading Clouds</a:t>
            </a:r>
            <a:endParaRPr lang="en-US" sz="3200" dirty="0"/>
          </a:p>
        </p:txBody>
      </p:sp>
      <p:pic>
        <p:nvPicPr>
          <p:cNvPr id="4" name="Picture 6"/>
          <p:cNvPicPr>
            <a:picLocks noChangeAspect="1" noChangeArrowheads="1"/>
          </p:cNvPicPr>
          <p:nvPr/>
        </p:nvPicPr>
        <p:blipFill>
          <a:blip r:embed="rId4" cstate="print"/>
          <a:srcRect/>
          <a:stretch>
            <a:fillRect/>
          </a:stretch>
        </p:blipFill>
        <p:spPr bwMode="auto">
          <a:xfrm>
            <a:off x="4481695" y="3503787"/>
            <a:ext cx="4662305" cy="3363636"/>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146756" y="3488261"/>
            <a:ext cx="4648543" cy="343181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 calcmode="lin" valueType="num">
                                      <p:cBhvr>
                                        <p:cTn id="20" dur="1000" fill="hold"/>
                                        <p:tgtEl>
                                          <p:spTgt spid="3075"/>
                                        </p:tgtEl>
                                        <p:attrNameLst>
                                          <p:attrName>ppt_w</p:attrName>
                                        </p:attrNameLst>
                                      </p:cBhvr>
                                      <p:tavLst>
                                        <p:tav tm="0">
                                          <p:val>
                                            <p:fltVal val="0"/>
                                          </p:val>
                                        </p:tav>
                                        <p:tav tm="100000">
                                          <p:val>
                                            <p:strVal val="#ppt_w"/>
                                          </p:val>
                                        </p:tav>
                                      </p:tavLst>
                                    </p:anim>
                                    <p:anim calcmode="lin" valueType="num">
                                      <p:cBhvr>
                                        <p:cTn id="21" dur="1000" fill="hold"/>
                                        <p:tgtEl>
                                          <p:spTgt spid="3075"/>
                                        </p:tgtEl>
                                        <p:attrNameLst>
                                          <p:attrName>ppt_h</p:attrName>
                                        </p:attrNameLst>
                                      </p:cBhvr>
                                      <p:tavLst>
                                        <p:tav tm="0">
                                          <p:val>
                                            <p:fltVal val="0"/>
                                          </p:val>
                                        </p:tav>
                                        <p:tav tm="100000">
                                          <p:val>
                                            <p:strVal val="#ppt_h"/>
                                          </p:val>
                                        </p:tav>
                                      </p:tavLst>
                                    </p:anim>
                                    <p:anim calcmode="lin" valueType="num">
                                      <p:cBhvr>
                                        <p:cTn id="22" dur="1000" fill="hold"/>
                                        <p:tgtEl>
                                          <p:spTgt spid="307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0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35"/>
            <a:ext cx="8229600" cy="1143000"/>
          </a:xfrm>
        </p:spPr>
        <p:txBody>
          <a:bodyPr/>
          <a:lstStyle/>
          <a:p>
            <a:r>
              <a:rPr lang="en-US" dirty="0" smtClean="0"/>
              <a:t>Some General Rules</a:t>
            </a:r>
            <a:endParaRPr lang="en-US" dirty="0"/>
          </a:p>
        </p:txBody>
      </p:sp>
      <p:sp>
        <p:nvSpPr>
          <p:cNvPr id="5" name="TextBox 4"/>
          <p:cNvSpPr txBox="1"/>
          <p:nvPr/>
        </p:nvSpPr>
        <p:spPr>
          <a:xfrm>
            <a:off x="462986" y="1453841"/>
            <a:ext cx="8206451" cy="646331"/>
          </a:xfrm>
          <a:prstGeom prst="rect">
            <a:avLst/>
          </a:prstGeom>
          <a:noFill/>
        </p:spPr>
        <p:txBody>
          <a:bodyPr wrap="square" rtlCol="0">
            <a:spAutoFit/>
          </a:bodyPr>
          <a:lstStyle/>
          <a:p>
            <a:pPr marL="342900" indent="-342900">
              <a:buFont typeface="+mj-lt"/>
              <a:buAutoNum type="arabicPeriod"/>
            </a:pPr>
            <a:r>
              <a:rPr lang="en-US" dirty="0" smtClean="0"/>
              <a:t>Most small and medium sized cu have a short active life so one needs to have an alternative cloud In mind for times when the original choice proves dud. </a:t>
            </a:r>
          </a:p>
        </p:txBody>
      </p:sp>
      <p:pic>
        <p:nvPicPr>
          <p:cNvPr id="6" name="Picture 4"/>
          <p:cNvPicPr>
            <a:picLocks noChangeAspect="1" noChangeArrowheads="1"/>
          </p:cNvPicPr>
          <p:nvPr/>
        </p:nvPicPr>
        <p:blipFill>
          <a:blip r:embed="rId2" cstate="print"/>
          <a:srcRect/>
          <a:stretch>
            <a:fillRect/>
          </a:stretch>
        </p:blipFill>
        <p:spPr bwMode="auto">
          <a:xfrm>
            <a:off x="5987462" y="2212641"/>
            <a:ext cx="2660948" cy="3984963"/>
          </a:xfrm>
          <a:prstGeom prst="rect">
            <a:avLst/>
          </a:prstGeom>
          <a:noFill/>
          <a:ln w="9525">
            <a:noFill/>
            <a:miter lim="800000"/>
            <a:headEnd/>
            <a:tailEnd/>
          </a:ln>
        </p:spPr>
      </p:pic>
      <p:sp>
        <p:nvSpPr>
          <p:cNvPr id="7" name="TextBox 6"/>
          <p:cNvSpPr txBox="1"/>
          <p:nvPr/>
        </p:nvSpPr>
        <p:spPr>
          <a:xfrm>
            <a:off x="462987" y="2086025"/>
            <a:ext cx="5531414" cy="4201150"/>
          </a:xfrm>
          <a:prstGeom prst="rect">
            <a:avLst/>
          </a:prstGeom>
          <a:noFill/>
        </p:spPr>
        <p:txBody>
          <a:bodyPr wrap="square" rtlCol="0">
            <a:spAutoFit/>
          </a:bodyPr>
          <a:lstStyle/>
          <a:p>
            <a:pPr marL="342900" indent="-342900">
              <a:spcBef>
                <a:spcPts val="600"/>
              </a:spcBef>
              <a:buFont typeface="+mj-lt"/>
              <a:buAutoNum type="arabicPeriod" startAt="2"/>
            </a:pPr>
            <a:r>
              <a:rPr lang="en-US" dirty="0" smtClean="0"/>
              <a:t>Lift Is more likely on the sunny side of a large cu.</a:t>
            </a:r>
          </a:p>
          <a:p>
            <a:pPr marL="342900" indent="-342900">
              <a:spcBef>
                <a:spcPts val="600"/>
              </a:spcBef>
              <a:buFont typeface="+mj-lt"/>
              <a:buAutoNum type="arabicPeriod" startAt="2"/>
            </a:pPr>
            <a:r>
              <a:rPr lang="en-US" dirty="0" smtClean="0"/>
              <a:t>Lift is often found on the windward side of cumuli, especially if there is an increase of wind speed with height. This shear almost always produces lift at the </a:t>
            </a:r>
            <a:r>
              <a:rPr lang="en-US" dirty="0" err="1" smtClean="0"/>
              <a:t>upshear</a:t>
            </a:r>
            <a:r>
              <a:rPr lang="en-US" dirty="0" smtClean="0"/>
              <a:t> side and sink at the </a:t>
            </a:r>
            <a:r>
              <a:rPr lang="en-US" dirty="0" err="1" smtClean="0"/>
              <a:t>downshear</a:t>
            </a:r>
            <a:r>
              <a:rPr lang="en-US" dirty="0" smtClean="0"/>
              <a:t> end. Time lapse films show that in strong winds these clouds have a rolling motion, rising on the windward side and descending on the lee side. </a:t>
            </a:r>
          </a:p>
          <a:p>
            <a:pPr marL="342900" indent="-342900">
              <a:spcBef>
                <a:spcPts val="600"/>
              </a:spcBef>
              <a:buFont typeface="+mj-lt"/>
              <a:buAutoNum type="arabicPeriod" startAt="2"/>
            </a:pPr>
            <a:r>
              <a:rPr lang="en-US" dirty="0" smtClean="0"/>
              <a:t>If the </a:t>
            </a:r>
            <a:r>
              <a:rPr lang="en-US" dirty="0" err="1" smtClean="0"/>
              <a:t>upshear</a:t>
            </a:r>
            <a:r>
              <a:rPr lang="en-US" dirty="0" smtClean="0"/>
              <a:t> side is also the sunny side there is an even better chance 0f finding the lift entering there.</a:t>
            </a:r>
          </a:p>
          <a:p>
            <a:pPr marL="342900" indent="-342900">
              <a:spcBef>
                <a:spcPts val="600"/>
              </a:spcBef>
              <a:buFont typeface="+mj-lt"/>
              <a:buAutoNum type="arabicPeriod" startAt="2"/>
            </a:pPr>
            <a:r>
              <a:rPr lang="en-US" dirty="0" smtClean="0"/>
              <a:t>If the sun is on one side but the wind shear is on the opposite side the odds seem to favor the </a:t>
            </a:r>
            <a:r>
              <a:rPr lang="en-US" dirty="0" err="1" smtClean="0"/>
              <a:t>upshear</a:t>
            </a:r>
            <a:r>
              <a:rPr lang="en-US" dirty="0" smtClean="0"/>
              <a:t> side. Lift then works best on the cloudy side but it may have a </a:t>
            </a:r>
            <a:r>
              <a:rPr lang="en-US" dirty="0" err="1" smtClean="0"/>
              <a:t>zig-zag</a:t>
            </a:r>
            <a:r>
              <a:rPr lang="en-US" dirty="0" smtClean="0"/>
              <a:t> pattern distorting the lift.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20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20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General Rules (cont.)</a:t>
            </a:r>
            <a:endParaRPr lang="en-US" dirty="0"/>
          </a:p>
        </p:txBody>
      </p:sp>
      <p:sp>
        <p:nvSpPr>
          <p:cNvPr id="3" name="TextBox 2"/>
          <p:cNvSpPr txBox="1"/>
          <p:nvPr/>
        </p:nvSpPr>
        <p:spPr>
          <a:xfrm>
            <a:off x="383963" y="1329662"/>
            <a:ext cx="4029991" cy="3416320"/>
          </a:xfrm>
          <a:prstGeom prst="rect">
            <a:avLst/>
          </a:prstGeom>
          <a:noFill/>
        </p:spPr>
        <p:txBody>
          <a:bodyPr wrap="square" rtlCol="0">
            <a:spAutoFit/>
          </a:bodyPr>
          <a:lstStyle/>
          <a:p>
            <a:pPr marL="342900" indent="-342900">
              <a:buFont typeface="+mj-lt"/>
              <a:buAutoNum type="arabicPeriod" startAt="6"/>
            </a:pPr>
            <a:r>
              <a:rPr lang="en-US" dirty="0" smtClean="0"/>
              <a:t>Shower clouds lend to produce a gust front blowing out ahead. The gust front triggers off new thermals so the cloud moves partly by setting off new areas of lift in front of it. As the cloud shadow arrives, new thermals may be triggered all. This seems to work even if the cloud is not large enough to give a shower. Pilots tacking up and down a ridge often find they can at last get away when the shadow of a big cloud arrives. </a:t>
            </a:r>
          </a:p>
        </p:txBody>
      </p:sp>
      <p:pic>
        <p:nvPicPr>
          <p:cNvPr id="4098" name="Picture 2"/>
          <p:cNvPicPr>
            <a:picLocks noChangeAspect="1" noChangeArrowheads="1"/>
          </p:cNvPicPr>
          <p:nvPr/>
        </p:nvPicPr>
        <p:blipFill>
          <a:blip r:embed="rId2" cstate="print"/>
          <a:srcRect/>
          <a:stretch>
            <a:fillRect/>
          </a:stretch>
        </p:blipFill>
        <p:spPr bwMode="auto">
          <a:xfrm>
            <a:off x="4526845" y="1375129"/>
            <a:ext cx="4303183" cy="3295411"/>
          </a:xfrm>
          <a:prstGeom prst="rect">
            <a:avLst/>
          </a:prstGeom>
          <a:noFill/>
          <a:ln w="9525">
            <a:noFill/>
            <a:miter lim="800000"/>
            <a:headEnd/>
            <a:tailEnd/>
          </a:ln>
        </p:spPr>
      </p:pic>
      <p:sp>
        <p:nvSpPr>
          <p:cNvPr id="6" name="TextBox 5"/>
          <p:cNvSpPr txBox="1"/>
          <p:nvPr/>
        </p:nvSpPr>
        <p:spPr>
          <a:xfrm>
            <a:off x="372675" y="5043743"/>
            <a:ext cx="8308480" cy="1200329"/>
          </a:xfrm>
          <a:prstGeom prst="rect">
            <a:avLst/>
          </a:prstGeom>
          <a:noFill/>
        </p:spPr>
        <p:txBody>
          <a:bodyPr wrap="square" rtlCol="0">
            <a:spAutoFit/>
          </a:bodyPr>
          <a:lstStyle/>
          <a:p>
            <a:pPr marL="342900" indent="-342900">
              <a:buFont typeface="+mj-lt"/>
              <a:buAutoNum type="arabicPeriod" startAt="7"/>
            </a:pPr>
            <a:r>
              <a:rPr lang="en-US" dirty="0" smtClean="0"/>
              <a:t>No set of rules can cover all the possibilities: one may find lift in unexpected places. The flanks of a big cumulus line sometimes give weak lift in clear air. This seems to occur when the cloud is growing; if the cloud line is near your planned track it is a splendid bonus.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General Rules (cont.)</a:t>
            </a:r>
            <a:endParaRPr lang="en-US" dirty="0"/>
          </a:p>
        </p:txBody>
      </p:sp>
      <p:sp>
        <p:nvSpPr>
          <p:cNvPr id="3" name="TextBox 2"/>
          <p:cNvSpPr txBox="1"/>
          <p:nvPr/>
        </p:nvSpPr>
        <p:spPr>
          <a:xfrm>
            <a:off x="248497" y="1149039"/>
            <a:ext cx="4312214" cy="2308324"/>
          </a:xfrm>
          <a:prstGeom prst="rect">
            <a:avLst/>
          </a:prstGeom>
          <a:noFill/>
        </p:spPr>
        <p:txBody>
          <a:bodyPr wrap="square" rtlCol="0">
            <a:spAutoFit/>
          </a:bodyPr>
          <a:lstStyle/>
          <a:p>
            <a:pPr marL="342900" indent="-342900">
              <a:spcBef>
                <a:spcPts val="600"/>
              </a:spcBef>
              <a:buFont typeface="+mj-lt"/>
              <a:buAutoNum type="arabicPeriod" startAt="8"/>
            </a:pPr>
            <a:r>
              <a:rPr lang="en-US" dirty="0" smtClean="0"/>
              <a:t>Try to "follow the energy" by flying under as many good looking cu as possible without making a major diversion. </a:t>
            </a:r>
            <a:br>
              <a:rPr lang="en-US" dirty="0" smtClean="0"/>
            </a:br>
            <a:r>
              <a:rPr lang="en-US" dirty="0" smtClean="0"/>
              <a:t>Flying straight down the track marked an a map may look shorter but turn out much slower if you meet heavy sink out in the blue between cloud lines.</a:t>
            </a:r>
            <a:endParaRPr lang="en-US" dirty="0"/>
          </a:p>
        </p:txBody>
      </p:sp>
      <p:sp>
        <p:nvSpPr>
          <p:cNvPr id="4" name="TextBox 3"/>
          <p:cNvSpPr txBox="1"/>
          <p:nvPr/>
        </p:nvSpPr>
        <p:spPr>
          <a:xfrm>
            <a:off x="914401" y="6084711"/>
            <a:ext cx="7292622" cy="523220"/>
          </a:xfrm>
          <a:prstGeom prst="rect">
            <a:avLst/>
          </a:prstGeom>
          <a:solidFill>
            <a:schemeClr val="tx2">
              <a:lumMod val="60000"/>
              <a:lumOff val="40000"/>
            </a:schemeClr>
          </a:solidFill>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chemeClr val="bg1"/>
                </a:solidFill>
                <a:latin typeface="Times New Roman" pitchFamily="18" charset="0"/>
                <a:cs typeface="Times New Roman" pitchFamily="18" charset="0"/>
              </a:rPr>
              <a:t>Remember:  Lift is where you find it!</a:t>
            </a:r>
            <a:endParaRPr lang="en-US" sz="2800" dirty="0">
              <a:solidFill>
                <a:schemeClr val="bg1"/>
              </a:solidFill>
              <a:latin typeface="Times New Roman" pitchFamily="18" charset="0"/>
              <a:cs typeface="Times New Roman" pitchFamily="18" charset="0"/>
            </a:endParaRPr>
          </a:p>
        </p:txBody>
      </p:sp>
      <p:sp>
        <p:nvSpPr>
          <p:cNvPr id="6" name="TextBox 5"/>
          <p:cNvSpPr txBox="1"/>
          <p:nvPr/>
        </p:nvSpPr>
        <p:spPr>
          <a:xfrm>
            <a:off x="214628" y="3745508"/>
            <a:ext cx="8635861" cy="2185214"/>
          </a:xfrm>
          <a:prstGeom prst="rect">
            <a:avLst/>
          </a:prstGeom>
          <a:noFill/>
        </p:spPr>
        <p:txBody>
          <a:bodyPr wrap="square" rtlCol="0">
            <a:spAutoFit/>
          </a:bodyPr>
          <a:lstStyle/>
          <a:p>
            <a:pPr marL="342900" indent="-342900">
              <a:spcBef>
                <a:spcPts val="600"/>
              </a:spcBef>
              <a:buFont typeface="+mj-lt"/>
              <a:buAutoNum type="arabicPeriod" startAt="9"/>
            </a:pPr>
            <a:r>
              <a:rPr lang="en-US" dirty="0" smtClean="0"/>
              <a:t>Lift is not confined to well established cu. It may surge up under you in unexpected places such as gaps in a cloud line which are about to be filled in by new thermals.</a:t>
            </a:r>
          </a:p>
          <a:p>
            <a:pPr marL="342900" indent="-342900">
              <a:spcBef>
                <a:spcPts val="1200"/>
              </a:spcBef>
              <a:buFont typeface="+mj-lt"/>
              <a:buAutoNum type="arabicPeriod" startAt="9"/>
            </a:pPr>
            <a:r>
              <a:rPr lang="en-US" dirty="0" smtClean="0"/>
              <a:t>Finally, do not be impatient to set off for Silver distance the moment thermals start. Morning cumuli are often short lived and difficult to work. By mid afternoon cumulus nearly always have a higher base and longer life. The thermals are larger and easier to work.  Many pilots have found themselves down in a field within twenty miles through starting too soon. </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4741333" y="1015998"/>
            <a:ext cx="3957285" cy="26715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fade">
                                      <p:cBhvr>
                                        <p:cTn id="11" dur="20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2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2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157469"/>
          </a:xfrm>
        </p:spPr>
        <p:txBody>
          <a:bodyPr>
            <a:normAutofit/>
          </a:bodyPr>
          <a:lstStyle/>
          <a:p>
            <a:r>
              <a:rPr lang="en-US" dirty="0" smtClean="0"/>
              <a:t>Find Lift on Blue Days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238911"/>
            <a:ext cx="4563645" cy="4587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245760" y="1099588"/>
            <a:ext cx="3643597" cy="5170646"/>
          </a:xfrm>
          <a:prstGeom prst="rect">
            <a:avLst/>
          </a:prstGeom>
          <a:noFill/>
        </p:spPr>
        <p:txBody>
          <a:bodyPr wrap="square" rtlCol="0">
            <a:spAutoFit/>
          </a:bodyPr>
          <a:lstStyle/>
          <a:p>
            <a:r>
              <a:rPr lang="en-US" sz="2000" dirty="0" smtClean="0"/>
              <a:t>Look for the “Hot Spots” and</a:t>
            </a:r>
            <a:br>
              <a:rPr lang="en-US" sz="2000" dirty="0" smtClean="0"/>
            </a:br>
            <a:r>
              <a:rPr lang="en-US" sz="2000" dirty="0" smtClean="0"/>
              <a:t>Identify the best trigger sources.</a:t>
            </a:r>
          </a:p>
          <a:p>
            <a:pPr marL="347663" indent="-231775">
              <a:spcBef>
                <a:spcPts val="1200"/>
              </a:spcBef>
              <a:buFont typeface="Arial" pitchFamily="34" charset="0"/>
              <a:buChar char="•"/>
            </a:pPr>
            <a:r>
              <a:rPr lang="en-US" sz="2000" dirty="0" smtClean="0"/>
              <a:t>Fly the infrastructure</a:t>
            </a:r>
          </a:p>
          <a:p>
            <a:pPr marL="347663" indent="-231775">
              <a:spcBef>
                <a:spcPts val="1200"/>
              </a:spcBef>
              <a:buFont typeface="Arial" pitchFamily="34" charset="0"/>
              <a:buChar char="•"/>
            </a:pPr>
            <a:r>
              <a:rPr lang="en-US" sz="2000" dirty="0" smtClean="0"/>
              <a:t>Fly the trigger points</a:t>
            </a:r>
          </a:p>
          <a:p>
            <a:pPr marL="347663" indent="-231775">
              <a:spcBef>
                <a:spcPts val="1200"/>
              </a:spcBef>
              <a:buFont typeface="Arial" pitchFamily="34" charset="0"/>
              <a:buChar char="•"/>
            </a:pPr>
            <a:r>
              <a:rPr lang="en-US" sz="2000" dirty="0" smtClean="0"/>
              <a:t>Look for wind shaded, </a:t>
            </a:r>
            <a:br>
              <a:rPr lang="en-US" sz="2000" dirty="0" smtClean="0"/>
            </a:br>
            <a:r>
              <a:rPr lang="en-US" sz="2000" dirty="0" smtClean="0"/>
              <a:t>south-facing areas</a:t>
            </a:r>
          </a:p>
          <a:p>
            <a:pPr marL="347663" indent="-231775">
              <a:spcBef>
                <a:spcPts val="1200"/>
              </a:spcBef>
              <a:buFont typeface="Arial" pitchFamily="34" charset="0"/>
              <a:buChar char="•"/>
            </a:pPr>
            <a:r>
              <a:rPr lang="en-US" sz="2000" dirty="0" smtClean="0"/>
              <a:t>Go to any High Ground</a:t>
            </a:r>
          </a:p>
          <a:p>
            <a:pPr marL="347663" indent="-231775">
              <a:spcBef>
                <a:spcPts val="1200"/>
              </a:spcBef>
              <a:buFont typeface="Arial" pitchFamily="34" charset="0"/>
              <a:buChar char="•"/>
            </a:pPr>
            <a:r>
              <a:rPr lang="en-US" sz="2000" dirty="0" smtClean="0"/>
              <a:t>Look for all the same signs as if you are low</a:t>
            </a:r>
          </a:p>
          <a:p>
            <a:pPr marL="347663" indent="-231775">
              <a:spcBef>
                <a:spcPts val="1200"/>
              </a:spcBef>
              <a:buFont typeface="Arial" pitchFamily="34" charset="0"/>
              <a:buChar char="•"/>
            </a:pPr>
            <a:r>
              <a:rPr lang="en-US" sz="2000" dirty="0" smtClean="0"/>
              <a:t>Look for Haze Domes</a:t>
            </a:r>
          </a:p>
          <a:p>
            <a:pPr marL="347663" indent="-231775">
              <a:spcBef>
                <a:spcPts val="1200"/>
              </a:spcBef>
              <a:buFont typeface="Arial" pitchFamily="34" charset="0"/>
              <a:buChar char="•"/>
            </a:pPr>
            <a:r>
              <a:rPr lang="en-US" sz="2000" dirty="0" smtClean="0"/>
              <a:t>Remember, streets form on blue days too.</a:t>
            </a:r>
          </a:p>
          <a:p>
            <a:pPr marL="347663" indent="-231775">
              <a:buFont typeface="Arial" pitchFamily="34" charset="0"/>
              <a:buChar char="•"/>
            </a:pPr>
            <a:endParaRPr lang="en-US" sz="2000" dirty="0"/>
          </a:p>
        </p:txBody>
      </p:sp>
      <p:sp>
        <p:nvSpPr>
          <p:cNvPr id="5" name="TextBox 4"/>
          <p:cNvSpPr txBox="1"/>
          <p:nvPr/>
        </p:nvSpPr>
        <p:spPr>
          <a:xfrm>
            <a:off x="868101" y="6114854"/>
            <a:ext cx="7384647" cy="523220"/>
          </a:xfrm>
          <a:prstGeom prst="rect">
            <a:avLst/>
          </a:prstGeom>
          <a:solidFill>
            <a:schemeClr val="accent1"/>
          </a:solidFill>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chemeClr val="bg1"/>
                </a:solidFill>
                <a:latin typeface="Times New Roman" pitchFamily="18" charset="0"/>
                <a:cs typeface="Times New Roman" pitchFamily="18" charset="0"/>
              </a:rPr>
              <a:t>Blue days can be just as fun as days with Cu</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10052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800" decel="100000"/>
                                        <p:tgtEl>
                                          <p:spTgt spid="4">
                                            <p:txEl>
                                              <p:pRg st="0" end="0"/>
                                            </p:txEl>
                                          </p:spTgt>
                                        </p:tgtEl>
                                      </p:cBhvr>
                                    </p:animEffect>
                                    <p:anim calcmode="lin" valueType="num">
                                      <p:cBhvr>
                                        <p:cTn id="8" dur="800" decel="100000" fill="hold"/>
                                        <p:tgtEl>
                                          <p:spTgt spid="4">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800" decel="100000"/>
                                        <p:tgtEl>
                                          <p:spTgt spid="4">
                                            <p:txEl>
                                              <p:pRg st="1" end="1"/>
                                            </p:txEl>
                                          </p:spTgt>
                                        </p:tgtEl>
                                      </p:cBhvr>
                                    </p:animEffect>
                                    <p:anim calcmode="lin" valueType="num">
                                      <p:cBhvr>
                                        <p:cTn id="18" dur="800" decel="100000" fill="hold"/>
                                        <p:tgtEl>
                                          <p:spTgt spid="4">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4">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4">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800" decel="100000"/>
                                        <p:tgtEl>
                                          <p:spTgt spid="4">
                                            <p:txEl>
                                              <p:pRg st="2" end="2"/>
                                            </p:txEl>
                                          </p:spTgt>
                                        </p:tgtEl>
                                      </p:cBhvr>
                                    </p:animEffect>
                                    <p:anim calcmode="lin" valueType="num">
                                      <p:cBhvr>
                                        <p:cTn id="28" dur="800" decel="100000" fill="hold"/>
                                        <p:tgtEl>
                                          <p:spTgt spid="4">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4">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4">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800" decel="100000"/>
                                        <p:tgtEl>
                                          <p:spTgt spid="4">
                                            <p:txEl>
                                              <p:pRg st="3" end="3"/>
                                            </p:txEl>
                                          </p:spTgt>
                                        </p:tgtEl>
                                      </p:cBhvr>
                                    </p:animEffect>
                                    <p:anim calcmode="lin" valueType="num">
                                      <p:cBhvr>
                                        <p:cTn id="38" dur="800" decel="100000" fill="hold"/>
                                        <p:tgtEl>
                                          <p:spTgt spid="4">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4">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4">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4">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4">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800" decel="100000"/>
                                        <p:tgtEl>
                                          <p:spTgt spid="4">
                                            <p:txEl>
                                              <p:pRg st="4" end="4"/>
                                            </p:txEl>
                                          </p:spTgt>
                                        </p:tgtEl>
                                      </p:cBhvr>
                                    </p:animEffect>
                                    <p:anim calcmode="lin" valueType="num">
                                      <p:cBhvr>
                                        <p:cTn id="48" dur="800" decel="100000" fill="hold"/>
                                        <p:tgtEl>
                                          <p:spTgt spid="4">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4">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4">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4">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4">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fade">
                                      <p:cBhvr>
                                        <p:cTn id="57" dur="800" decel="100000"/>
                                        <p:tgtEl>
                                          <p:spTgt spid="4">
                                            <p:txEl>
                                              <p:pRg st="5" end="5"/>
                                            </p:txEl>
                                          </p:spTgt>
                                        </p:tgtEl>
                                      </p:cBhvr>
                                    </p:animEffect>
                                    <p:anim calcmode="lin" valueType="num">
                                      <p:cBhvr>
                                        <p:cTn id="58" dur="800" decel="100000" fill="hold"/>
                                        <p:tgtEl>
                                          <p:spTgt spid="4">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4">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4">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4">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4">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animEffect transition="in" filter="fade">
                                      <p:cBhvr>
                                        <p:cTn id="67" dur="800" decel="100000"/>
                                        <p:tgtEl>
                                          <p:spTgt spid="4">
                                            <p:txEl>
                                              <p:pRg st="6" end="6"/>
                                            </p:txEl>
                                          </p:spTgt>
                                        </p:tgtEl>
                                      </p:cBhvr>
                                    </p:animEffect>
                                    <p:anim calcmode="lin" valueType="num">
                                      <p:cBhvr>
                                        <p:cTn id="68" dur="800" decel="100000" fill="hold"/>
                                        <p:tgtEl>
                                          <p:spTgt spid="4">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4">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4">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4">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4">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4">
                                            <p:txEl>
                                              <p:pRg st="7" end="7"/>
                                            </p:txEl>
                                          </p:spTgt>
                                        </p:tgtEl>
                                        <p:attrNameLst>
                                          <p:attrName>style.visibility</p:attrName>
                                        </p:attrNameLst>
                                      </p:cBhvr>
                                      <p:to>
                                        <p:strVal val="visible"/>
                                      </p:to>
                                    </p:set>
                                    <p:animEffect transition="in" filter="fade">
                                      <p:cBhvr>
                                        <p:cTn id="77" dur="800" decel="100000"/>
                                        <p:tgtEl>
                                          <p:spTgt spid="4">
                                            <p:txEl>
                                              <p:pRg st="7" end="7"/>
                                            </p:txEl>
                                          </p:spTgt>
                                        </p:tgtEl>
                                      </p:cBhvr>
                                    </p:animEffect>
                                    <p:anim calcmode="lin" valueType="num">
                                      <p:cBhvr>
                                        <p:cTn id="78" dur="800" decel="100000" fill="hold"/>
                                        <p:tgtEl>
                                          <p:spTgt spid="4">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4">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4">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4">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4">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p:cTn id="87" dur="500" fill="hold"/>
                                        <p:tgtEl>
                                          <p:spTgt spid="5"/>
                                        </p:tgtEl>
                                        <p:attrNameLst>
                                          <p:attrName>ppt_w</p:attrName>
                                        </p:attrNameLst>
                                      </p:cBhvr>
                                      <p:tavLst>
                                        <p:tav tm="0">
                                          <p:val>
                                            <p:fltVal val="0"/>
                                          </p:val>
                                        </p:tav>
                                        <p:tav tm="100000">
                                          <p:val>
                                            <p:strVal val="#ppt_w"/>
                                          </p:val>
                                        </p:tav>
                                      </p:tavLst>
                                    </p:anim>
                                    <p:anim calcmode="lin" valueType="num">
                                      <p:cBhvr>
                                        <p:cTn id="8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622301" y="-46388"/>
            <a:ext cx="10001387" cy="7056787"/>
          </a:xfrm>
          <a:prstGeom prst="rect">
            <a:avLst/>
          </a:prstGeom>
          <a:noFill/>
          <a:ln w="9525">
            <a:noFill/>
            <a:miter lim="800000"/>
            <a:headEnd/>
            <a:tailEnd/>
          </a:ln>
        </p:spPr>
      </p:pic>
      <p:sp>
        <p:nvSpPr>
          <p:cNvPr id="2" name="TextBox 1"/>
          <p:cNvSpPr txBox="1"/>
          <p:nvPr/>
        </p:nvSpPr>
        <p:spPr>
          <a:xfrm>
            <a:off x="7848600" y="6654399"/>
            <a:ext cx="1229004" cy="279801"/>
          </a:xfrm>
          <a:prstGeom prst="rect">
            <a:avLst/>
          </a:prstGeom>
          <a:noFill/>
        </p:spPr>
        <p:txBody>
          <a:bodyPr wrap="square" rtlCol="0">
            <a:spAutoFit/>
          </a:bodyPr>
          <a:lstStyle/>
          <a:p>
            <a:r>
              <a:rPr lang="en-US" sz="1200" dirty="0" smtClean="0"/>
              <a:t>ASME, p. 35</a:t>
            </a:r>
          </a:p>
        </p:txBody>
      </p:sp>
      <p:sp>
        <p:nvSpPr>
          <p:cNvPr id="4" name="Title 3"/>
          <p:cNvSpPr>
            <a:spLocks noGrp="1"/>
          </p:cNvSpPr>
          <p:nvPr>
            <p:ph type="title"/>
          </p:nvPr>
        </p:nvSpPr>
        <p:spPr>
          <a:xfrm>
            <a:off x="4191000" y="0"/>
            <a:ext cx="4953000" cy="1143000"/>
          </a:xfrm>
        </p:spPr>
        <p:txBody>
          <a:bodyPr>
            <a:normAutofit/>
          </a:bodyPr>
          <a:lstStyle/>
          <a:p>
            <a:r>
              <a:rPr lang="en-US" sz="3600" dirty="0" smtClean="0">
                <a:solidFill>
                  <a:schemeClr val="tx2"/>
                </a:solidFill>
              </a:rPr>
              <a:t>Thermals as f(altitude)</a:t>
            </a:r>
            <a:endParaRPr lang="en-US" sz="3600" dirty="0">
              <a:solidFill>
                <a:schemeClr val="tx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Thy Winds!</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295400"/>
            <a:ext cx="4540704"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1423" y="3091803"/>
            <a:ext cx="4603977" cy="36137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965539" y="1331089"/>
            <a:ext cx="4016415" cy="1200329"/>
          </a:xfrm>
          <a:prstGeom prst="rect">
            <a:avLst/>
          </a:prstGeom>
          <a:noFill/>
        </p:spPr>
        <p:txBody>
          <a:bodyPr wrap="square" rtlCol="0">
            <a:spAutoFit/>
          </a:bodyPr>
          <a:lstStyle/>
          <a:p>
            <a:r>
              <a:rPr lang="en-US" sz="2400" dirty="0" smtClean="0"/>
              <a:t>A crosswind approach minimizes your probability of contacting the lift.</a:t>
            </a:r>
            <a:endParaRPr lang="en-US" sz="2400" dirty="0"/>
          </a:p>
        </p:txBody>
      </p:sp>
      <p:sp>
        <p:nvSpPr>
          <p:cNvPr id="6" name="TextBox 5"/>
          <p:cNvSpPr txBox="1"/>
          <p:nvPr/>
        </p:nvSpPr>
        <p:spPr>
          <a:xfrm>
            <a:off x="326020" y="5326293"/>
            <a:ext cx="4016415" cy="1200329"/>
          </a:xfrm>
          <a:prstGeom prst="rect">
            <a:avLst/>
          </a:prstGeom>
          <a:noFill/>
        </p:spPr>
        <p:txBody>
          <a:bodyPr wrap="square" rtlCol="0">
            <a:spAutoFit/>
          </a:bodyPr>
          <a:lstStyle/>
          <a:p>
            <a:r>
              <a:rPr lang="en-US" sz="2400" dirty="0" smtClean="0"/>
              <a:t>Fly upwind or downwind of likely thermal source to fully explore area for lift.</a:t>
            </a:r>
            <a:endParaRPr lang="en-US" sz="2400" dirty="0"/>
          </a:p>
        </p:txBody>
      </p:sp>
      <p:grpSp>
        <p:nvGrpSpPr>
          <p:cNvPr id="10" name="Group 9"/>
          <p:cNvGrpSpPr/>
          <p:nvPr/>
        </p:nvGrpSpPr>
        <p:grpSpPr>
          <a:xfrm>
            <a:off x="7091420" y="4186172"/>
            <a:ext cx="547873" cy="547873"/>
            <a:chOff x="7091420" y="4186172"/>
            <a:chExt cx="547873" cy="547873"/>
          </a:xfrm>
        </p:grpSpPr>
        <p:cxnSp>
          <p:nvCxnSpPr>
            <p:cNvPr id="8" name="Straight Connector 7"/>
            <p:cNvCxnSpPr/>
            <p:nvPr/>
          </p:nvCxnSpPr>
          <p:spPr>
            <a:xfrm rot="16200000" flipH="1">
              <a:off x="7101070" y="4195822"/>
              <a:ext cx="544010" cy="532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H="1">
              <a:off x="7091420" y="4186172"/>
              <a:ext cx="544010" cy="532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600170" y="5449772"/>
            <a:ext cx="547873" cy="547873"/>
            <a:chOff x="7091420" y="4186172"/>
            <a:chExt cx="547873" cy="547873"/>
          </a:xfrm>
        </p:grpSpPr>
        <p:cxnSp>
          <p:nvCxnSpPr>
            <p:cNvPr id="12" name="Straight Connector 11"/>
            <p:cNvCxnSpPr/>
            <p:nvPr/>
          </p:nvCxnSpPr>
          <p:spPr>
            <a:xfrm rot="16200000" flipH="1">
              <a:off x="7101070" y="4195822"/>
              <a:ext cx="544010" cy="532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H="1">
              <a:off x="7091420" y="4186172"/>
              <a:ext cx="544010" cy="532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71241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214488" y="1512714"/>
            <a:ext cx="8929512" cy="5324535"/>
          </a:xfrm>
          <a:prstGeom prst="rect">
            <a:avLst/>
          </a:prstGeom>
          <a:noFill/>
          <a:ln w="9525">
            <a:noFill/>
            <a:miter lim="800000"/>
            <a:headEnd/>
            <a:tailEnd/>
          </a:ln>
          <a:effectLst/>
        </p:spPr>
        <p:txBody>
          <a:bodyPr wrap="square">
            <a:spAutoFit/>
          </a:bodyPr>
          <a:lstStyle/>
          <a:p>
            <a:pPr marL="231775" lvl="1" indent="-231775">
              <a:spcBef>
                <a:spcPts val="1200"/>
              </a:spcBef>
              <a:buFont typeface="Arial" pitchFamily="34" charset="0"/>
              <a:buChar char="•"/>
            </a:pPr>
            <a:r>
              <a:rPr lang="en-US" sz="2000" dirty="0" smtClean="0">
                <a:cs typeface="Times New Roman" pitchFamily="18" charset="0"/>
              </a:rPr>
              <a:t>Get </a:t>
            </a:r>
            <a:r>
              <a:rPr lang="en-US" sz="2000" dirty="0">
                <a:cs typeface="Times New Roman" pitchFamily="18" charset="0"/>
              </a:rPr>
              <a:t>to the center quickly and stay </a:t>
            </a:r>
            <a:r>
              <a:rPr lang="en-US" sz="2000" dirty="0" smtClean="0">
                <a:cs typeface="Times New Roman" pitchFamily="18" charset="0"/>
              </a:rPr>
              <a:t>there</a:t>
            </a:r>
          </a:p>
          <a:p>
            <a:pPr marL="231775" lvl="1" indent="-231775">
              <a:spcBef>
                <a:spcPts val="1200"/>
              </a:spcBef>
              <a:buFont typeface="Arial" pitchFamily="34" charset="0"/>
              <a:buChar char="•"/>
            </a:pPr>
            <a:r>
              <a:rPr lang="en-US" sz="2000" dirty="0" smtClean="0">
                <a:cs typeface="Times New Roman" pitchFamily="18" charset="0"/>
              </a:rPr>
              <a:t>Refuse to fly through the same sink twice</a:t>
            </a:r>
          </a:p>
          <a:p>
            <a:pPr marL="231775" indent="-231775">
              <a:spcBef>
                <a:spcPts val="1200"/>
              </a:spcBef>
              <a:buFont typeface="Arial" pitchFamily="34" charset="0"/>
              <a:buChar char="•"/>
            </a:pPr>
            <a:r>
              <a:rPr lang="en-US" sz="2000" dirty="0" smtClean="0">
                <a:cs typeface="Times New Roman" pitchFamily="18" charset="0"/>
              </a:rPr>
              <a:t>Be prepared to adjust the circle continuously</a:t>
            </a:r>
          </a:p>
          <a:p>
            <a:pPr marL="231775" indent="-231775">
              <a:spcBef>
                <a:spcPts val="1200"/>
              </a:spcBef>
              <a:buFont typeface="Arial" pitchFamily="34" charset="0"/>
              <a:buChar char="•"/>
            </a:pPr>
            <a:r>
              <a:rPr lang="en-US" sz="2000" dirty="0" smtClean="0">
                <a:cs typeface="Times New Roman" pitchFamily="18" charset="0"/>
              </a:rPr>
              <a:t>Choose </a:t>
            </a:r>
            <a:r>
              <a:rPr lang="en-US" sz="2000" dirty="0">
                <a:cs typeface="Times New Roman" pitchFamily="18" charset="0"/>
              </a:rPr>
              <a:t>speed/bank angle </a:t>
            </a:r>
            <a:r>
              <a:rPr lang="en-US" sz="2000" dirty="0" smtClean="0">
                <a:cs typeface="Times New Roman" pitchFamily="18" charset="0"/>
              </a:rPr>
              <a:t>yourself</a:t>
            </a:r>
          </a:p>
          <a:p>
            <a:pPr marL="688975" lvl="1" indent="-231775">
              <a:buFont typeface="Arial" pitchFamily="34" charset="0"/>
              <a:buChar char="•"/>
            </a:pPr>
            <a:r>
              <a:rPr lang="en-US" sz="2000" dirty="0" smtClean="0">
                <a:cs typeface="Times New Roman" pitchFamily="18" charset="0"/>
              </a:rPr>
              <a:t>Don’t </a:t>
            </a:r>
            <a:r>
              <a:rPr lang="en-US" sz="2000" dirty="0">
                <a:cs typeface="Times New Roman" pitchFamily="18" charset="0"/>
              </a:rPr>
              <a:t>let the thermal do it </a:t>
            </a:r>
            <a:r>
              <a:rPr lang="en-US" sz="2000" dirty="0" smtClean="0">
                <a:cs typeface="Times New Roman" pitchFamily="18" charset="0"/>
              </a:rPr>
              <a:t>for you</a:t>
            </a:r>
          </a:p>
          <a:p>
            <a:pPr marL="688975" lvl="1" indent="-231775">
              <a:buFont typeface="Arial" pitchFamily="34" charset="0"/>
              <a:buChar char="•"/>
            </a:pPr>
            <a:r>
              <a:rPr lang="en-US" sz="2000" dirty="0" smtClean="0">
                <a:cs typeface="Times New Roman" pitchFamily="18" charset="0"/>
              </a:rPr>
              <a:t>Attitude constant</a:t>
            </a:r>
            <a:endParaRPr lang="en-US" sz="2000" dirty="0">
              <a:cs typeface="Times New Roman" pitchFamily="18" charset="0"/>
            </a:endParaRPr>
          </a:p>
          <a:p>
            <a:pPr marL="231775" indent="-231775">
              <a:spcBef>
                <a:spcPts val="1200"/>
              </a:spcBef>
              <a:buFont typeface="Arial" pitchFamily="34" charset="0"/>
              <a:buChar char="•"/>
            </a:pPr>
            <a:r>
              <a:rPr lang="en-US" sz="2000" dirty="0" smtClean="0">
                <a:cs typeface="Times New Roman" pitchFamily="18" charset="0"/>
              </a:rPr>
              <a:t>Look </a:t>
            </a:r>
            <a:r>
              <a:rPr lang="en-US" sz="2000" dirty="0">
                <a:cs typeface="Times New Roman" pitchFamily="18" charset="0"/>
              </a:rPr>
              <a:t>out the window for </a:t>
            </a:r>
            <a:r>
              <a:rPr lang="en-US" sz="2000" dirty="0" smtClean="0">
                <a:cs typeface="Times New Roman" pitchFamily="18" charset="0"/>
              </a:rPr>
              <a:t>clues, look up </a:t>
            </a:r>
            <a:r>
              <a:rPr lang="en-US" sz="2000" i="1" dirty="0" smtClean="0">
                <a:cs typeface="Times New Roman" pitchFamily="18" charset="0"/>
              </a:rPr>
              <a:t>– straight up</a:t>
            </a:r>
            <a:r>
              <a:rPr lang="en-US" sz="2000" dirty="0" smtClean="0">
                <a:cs typeface="Times New Roman" pitchFamily="18" charset="0"/>
              </a:rPr>
              <a:t>:</a:t>
            </a:r>
            <a:endParaRPr lang="en-US" sz="2000" dirty="0">
              <a:cs typeface="Times New Roman" pitchFamily="18" charset="0"/>
            </a:endParaRPr>
          </a:p>
          <a:p>
            <a:pPr marL="688975" lvl="1" indent="-231775">
              <a:buFont typeface="Arial" pitchFamily="34" charset="0"/>
              <a:buChar char="•"/>
            </a:pPr>
            <a:r>
              <a:rPr lang="en-US" sz="2000" dirty="0" smtClean="0">
                <a:cs typeface="Times New Roman" pitchFamily="18" charset="0"/>
              </a:rPr>
              <a:t>Above </a:t>
            </a:r>
            <a:r>
              <a:rPr lang="en-US" sz="2000" dirty="0">
                <a:cs typeface="Times New Roman" pitchFamily="18" charset="0"/>
              </a:rPr>
              <a:t>– emerging wisps, new cells</a:t>
            </a:r>
          </a:p>
          <a:p>
            <a:pPr marL="688975" lvl="1" indent="-231775">
              <a:buFont typeface="Arial" pitchFamily="34" charset="0"/>
              <a:buChar char="•"/>
            </a:pPr>
            <a:r>
              <a:rPr lang="en-US" sz="2000" dirty="0" smtClean="0">
                <a:cs typeface="Times New Roman" pitchFamily="18" charset="0"/>
              </a:rPr>
              <a:t>Level </a:t>
            </a:r>
            <a:r>
              <a:rPr lang="en-US" sz="2000" dirty="0">
                <a:cs typeface="Times New Roman" pitchFamily="18" charset="0"/>
              </a:rPr>
              <a:t>– birds, gliders, debris</a:t>
            </a:r>
          </a:p>
          <a:p>
            <a:pPr marL="688975" lvl="1" indent="-231775">
              <a:buFont typeface="Arial" pitchFamily="34" charset="0"/>
              <a:buChar char="•"/>
            </a:pPr>
            <a:r>
              <a:rPr lang="en-US" sz="2000" dirty="0" smtClean="0">
                <a:cs typeface="Times New Roman" pitchFamily="18" charset="0"/>
              </a:rPr>
              <a:t>Below </a:t>
            </a:r>
            <a:r>
              <a:rPr lang="en-US" sz="2000" dirty="0">
                <a:cs typeface="Times New Roman" pitchFamily="18" charset="0"/>
              </a:rPr>
              <a:t>– birds, gliders, dust devils, swirl patterns on </a:t>
            </a:r>
            <a:r>
              <a:rPr lang="en-US" sz="2000" dirty="0" smtClean="0">
                <a:cs typeface="Times New Roman" pitchFamily="18" charset="0"/>
              </a:rPr>
              <a:t>leaves</a:t>
            </a:r>
            <a:endParaRPr lang="en-US" sz="2000" dirty="0">
              <a:cs typeface="Times New Roman" pitchFamily="18" charset="0"/>
            </a:endParaRPr>
          </a:p>
          <a:p>
            <a:pPr marL="231775" indent="-231775">
              <a:spcBef>
                <a:spcPts val="1200"/>
              </a:spcBef>
              <a:buFont typeface="Arial" pitchFamily="34" charset="0"/>
              <a:buChar char="•"/>
            </a:pPr>
            <a:r>
              <a:rPr lang="en-US" sz="2000" dirty="0" smtClean="0">
                <a:cs typeface="Times New Roman" pitchFamily="18" charset="0"/>
              </a:rPr>
              <a:t>Determine where to go next – before you get to </a:t>
            </a:r>
            <a:r>
              <a:rPr lang="en-US" sz="2000" dirty="0" err="1" smtClean="0">
                <a:cs typeface="Times New Roman" pitchFamily="18" charset="0"/>
              </a:rPr>
              <a:t>cloudbase</a:t>
            </a:r>
            <a:r>
              <a:rPr lang="en-US" sz="2000" dirty="0" smtClean="0">
                <a:cs typeface="Times New Roman" pitchFamily="18" charset="0"/>
              </a:rPr>
              <a:t> – pick out a landmark.</a:t>
            </a:r>
          </a:p>
          <a:p>
            <a:pPr marL="231775" indent="-231775">
              <a:spcBef>
                <a:spcPts val="1200"/>
              </a:spcBef>
              <a:buFont typeface="Arial" pitchFamily="34" charset="0"/>
              <a:buChar char="•"/>
            </a:pPr>
            <a:r>
              <a:rPr lang="en-US" sz="2000" dirty="0" smtClean="0">
                <a:cs typeface="Times New Roman" pitchFamily="18" charset="0"/>
              </a:rPr>
              <a:t>Stay </a:t>
            </a:r>
            <a:r>
              <a:rPr lang="en-US" sz="2000" dirty="0">
                <a:cs typeface="Times New Roman" pitchFamily="18" charset="0"/>
              </a:rPr>
              <a:t>off the </a:t>
            </a:r>
            <a:r>
              <a:rPr lang="en-US" sz="2000" dirty="0" smtClean="0">
                <a:cs typeface="Times New Roman" pitchFamily="18" charset="0"/>
              </a:rPr>
              <a:t>radio</a:t>
            </a:r>
          </a:p>
          <a:p>
            <a:pPr marL="688975" lvl="1" indent="-231775">
              <a:buFont typeface="Arial" pitchFamily="34" charset="0"/>
              <a:buChar char="•"/>
            </a:pPr>
            <a:r>
              <a:rPr lang="en-US" sz="2000" dirty="0" smtClean="0">
                <a:cs typeface="Times New Roman" pitchFamily="18" charset="0"/>
              </a:rPr>
              <a:t>This </a:t>
            </a:r>
            <a:r>
              <a:rPr lang="en-US" sz="2000" dirty="0">
                <a:cs typeface="Times New Roman" pitchFamily="18" charset="0"/>
              </a:rPr>
              <a:t>is hard enough as it is, and </a:t>
            </a:r>
            <a:endParaRPr lang="en-US" sz="2000" dirty="0" smtClean="0">
              <a:cs typeface="Times New Roman" pitchFamily="18" charset="0"/>
            </a:endParaRPr>
          </a:p>
          <a:p>
            <a:pPr marL="688975" lvl="1" indent="-231775">
              <a:buFont typeface="Arial" pitchFamily="34" charset="0"/>
              <a:buChar char="•"/>
            </a:pPr>
            <a:r>
              <a:rPr lang="en-US" sz="2000" dirty="0" smtClean="0">
                <a:cs typeface="Times New Roman" pitchFamily="18" charset="0"/>
              </a:rPr>
              <a:t>We </a:t>
            </a:r>
            <a:r>
              <a:rPr lang="en-US" sz="2000" dirty="0">
                <a:cs typeface="Times New Roman" pitchFamily="18" charset="0"/>
              </a:rPr>
              <a:t>haven’t even got to </a:t>
            </a:r>
            <a:r>
              <a:rPr lang="en-US" sz="2000" dirty="0" smtClean="0">
                <a:cs typeface="Times New Roman" pitchFamily="18" charset="0"/>
              </a:rPr>
              <a:t>the decision </a:t>
            </a:r>
            <a:r>
              <a:rPr lang="en-US" sz="2000" dirty="0">
                <a:cs typeface="Times New Roman" pitchFamily="18" charset="0"/>
              </a:rPr>
              <a:t>making on where to go next</a:t>
            </a:r>
          </a:p>
        </p:txBody>
      </p:sp>
      <p:pic>
        <p:nvPicPr>
          <p:cNvPr id="12293" name="Picture 5" descr="Scan136"/>
          <p:cNvPicPr>
            <a:picLocks noChangeAspect="1" noChangeArrowheads="1"/>
          </p:cNvPicPr>
          <p:nvPr/>
        </p:nvPicPr>
        <p:blipFill>
          <a:blip r:embed="rId3" cstate="print"/>
          <a:srcRect/>
          <a:stretch>
            <a:fillRect/>
          </a:stretch>
        </p:blipFill>
        <p:spPr bwMode="auto">
          <a:xfrm>
            <a:off x="5640173" y="0"/>
            <a:ext cx="3503827" cy="3928534"/>
          </a:xfrm>
          <a:prstGeom prst="rect">
            <a:avLst/>
          </a:prstGeom>
          <a:noFill/>
        </p:spPr>
      </p:pic>
      <p:sp>
        <p:nvSpPr>
          <p:cNvPr id="4" name="Title 3"/>
          <p:cNvSpPr>
            <a:spLocks noGrp="1"/>
          </p:cNvSpPr>
          <p:nvPr>
            <p:ph type="title"/>
          </p:nvPr>
        </p:nvSpPr>
        <p:spPr>
          <a:xfrm>
            <a:off x="0" y="135468"/>
            <a:ext cx="5554133" cy="1143000"/>
          </a:xfrm>
        </p:spPr>
        <p:txBody>
          <a:bodyPr>
            <a:normAutofit fontScale="90000"/>
          </a:bodyPr>
          <a:lstStyle/>
          <a:p>
            <a:r>
              <a:rPr lang="en-US" b="1" dirty="0" smtClean="0"/>
              <a:t>Things to dwell on </a:t>
            </a:r>
            <a:br>
              <a:rPr lang="en-US" b="1" dirty="0" smtClean="0"/>
            </a:br>
            <a:r>
              <a:rPr lang="en-US" b="1" dirty="0" smtClean="0"/>
              <a:t>while you thermal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29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9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9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29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29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9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29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29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292">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92">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29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169333" y="801507"/>
            <a:ext cx="3657600" cy="4016484"/>
          </a:xfrm>
          <a:prstGeom prst="rect">
            <a:avLst/>
          </a:prstGeom>
          <a:noFill/>
          <a:ln w="9525">
            <a:noFill/>
            <a:miter lim="800000"/>
            <a:headEnd/>
            <a:tailEnd/>
          </a:ln>
          <a:effectLst/>
        </p:spPr>
        <p:txBody>
          <a:bodyPr wrap="square">
            <a:spAutoFit/>
          </a:bodyPr>
          <a:lstStyle/>
          <a:p>
            <a:endParaRPr lang="en-US" sz="2000" b="1" dirty="0">
              <a:solidFill>
                <a:schemeClr val="bg1"/>
              </a:solidFill>
              <a:effectLst>
                <a:outerShdw blurRad="50800" dist="38100" dir="2700000" algn="tl" rotWithShape="0">
                  <a:prstClr val="black">
                    <a:alpha val="40000"/>
                  </a:prstClr>
                </a:outerShdw>
              </a:effectLst>
            </a:endParaRPr>
          </a:p>
          <a:p>
            <a:pPr marL="169863" indent="-169863">
              <a:buFontTx/>
              <a:buChar char="•"/>
            </a:pPr>
            <a:r>
              <a:rPr lang="en-US" sz="2000" dirty="0">
                <a:effectLst>
                  <a:outerShdw blurRad="50800" dist="38100" dir="2700000" algn="tl" rotWithShape="0">
                    <a:prstClr val="black">
                      <a:alpha val="40000"/>
                    </a:prstClr>
                  </a:outerShdw>
                </a:effectLst>
              </a:rPr>
              <a:t>Low saves are a fact of soaring</a:t>
            </a:r>
          </a:p>
          <a:p>
            <a:pPr marL="169863" indent="-169863">
              <a:spcBef>
                <a:spcPts val="600"/>
              </a:spcBef>
              <a:buFontTx/>
              <a:buChar char="•"/>
            </a:pPr>
            <a:r>
              <a:rPr lang="en-US" sz="2000" dirty="0">
                <a:effectLst>
                  <a:outerShdw blurRad="50800" dist="38100" dir="2700000" algn="tl" rotWithShape="0">
                    <a:prstClr val="black">
                      <a:alpha val="40000"/>
                    </a:prstClr>
                  </a:outerShdw>
                </a:effectLst>
              </a:rPr>
              <a:t>Routine in ridge flying</a:t>
            </a:r>
          </a:p>
          <a:p>
            <a:pPr marL="169863" indent="-169863">
              <a:spcBef>
                <a:spcPts val="600"/>
              </a:spcBef>
              <a:buFontTx/>
              <a:buChar char="•"/>
            </a:pPr>
            <a:r>
              <a:rPr lang="en-US" sz="2000" dirty="0">
                <a:effectLst>
                  <a:outerShdw blurRad="50800" dist="38100" dir="2700000" algn="tl" rotWithShape="0">
                    <a:prstClr val="black">
                      <a:alpha val="40000"/>
                    </a:prstClr>
                  </a:outerShdw>
                </a:effectLst>
              </a:rPr>
              <a:t>Very difficult much below 1000 feet – and that’s for experts</a:t>
            </a:r>
          </a:p>
          <a:p>
            <a:pPr marL="169863" indent="-169863">
              <a:spcBef>
                <a:spcPts val="600"/>
              </a:spcBef>
              <a:buFontTx/>
              <a:buChar char="•"/>
            </a:pPr>
            <a:r>
              <a:rPr lang="en-US" sz="2000" dirty="0">
                <a:effectLst>
                  <a:outerShdw blurRad="50800" dist="38100" dir="2700000" algn="tl" rotWithShape="0">
                    <a:prstClr val="black">
                      <a:alpha val="40000"/>
                    </a:prstClr>
                  </a:outerShdw>
                </a:effectLst>
              </a:rPr>
              <a:t>Typically very narrow with sharp boundaries between sink and lift</a:t>
            </a:r>
          </a:p>
          <a:p>
            <a:pPr marL="169863" indent="-169863">
              <a:spcBef>
                <a:spcPts val="600"/>
              </a:spcBef>
              <a:buFontTx/>
              <a:buChar char="•"/>
            </a:pPr>
            <a:r>
              <a:rPr lang="en-US" sz="2000" dirty="0">
                <a:effectLst>
                  <a:outerShdw blurRad="50800" dist="38100" dir="2700000" algn="tl" rotWithShape="0">
                    <a:prstClr val="black">
                      <a:alpha val="40000"/>
                    </a:prstClr>
                  </a:outerShdw>
                </a:effectLst>
              </a:rPr>
              <a:t>Typically very turbulent</a:t>
            </a:r>
          </a:p>
          <a:p>
            <a:pPr marL="169863" indent="-169863">
              <a:spcBef>
                <a:spcPts val="600"/>
              </a:spcBef>
              <a:buFontTx/>
              <a:buChar char="•"/>
            </a:pPr>
            <a:r>
              <a:rPr lang="en-US" sz="2000" dirty="0">
                <a:effectLst>
                  <a:outerShdw blurRad="50800" dist="38100" dir="2700000" algn="tl" rotWithShape="0">
                    <a:prstClr val="black">
                      <a:alpha val="40000"/>
                    </a:prstClr>
                  </a:outerShdw>
                </a:effectLst>
              </a:rPr>
              <a:t>And dangerous as hell with any wind </a:t>
            </a:r>
            <a:r>
              <a:rPr lang="en-US" sz="2000" dirty="0" smtClean="0">
                <a:effectLst>
                  <a:outerShdw blurRad="50800" dist="38100" dir="2700000" algn="tl" rotWithShape="0">
                    <a:prstClr val="black">
                      <a:alpha val="40000"/>
                    </a:prstClr>
                  </a:outerShdw>
                </a:effectLst>
              </a:rPr>
              <a:t>speed</a:t>
            </a:r>
            <a:r>
              <a:rPr lang="en-US" sz="2000" dirty="0">
                <a:effectLst>
                  <a:outerShdw blurRad="50800" dist="38100" dir="2700000" algn="tl" rotWithShape="0">
                    <a:prstClr val="black">
                      <a:alpha val="40000"/>
                    </a:prstClr>
                  </a:outerShdw>
                </a:effectLst>
              </a:rPr>
              <a:t>	</a:t>
            </a:r>
          </a:p>
        </p:txBody>
      </p:sp>
      <p:pic>
        <p:nvPicPr>
          <p:cNvPr id="13317" name="Picture 5" descr="DJ Thermalling"/>
          <p:cNvPicPr>
            <a:picLocks noChangeAspect="1" noChangeArrowheads="1"/>
          </p:cNvPicPr>
          <p:nvPr/>
        </p:nvPicPr>
        <p:blipFill>
          <a:blip r:embed="rId3" cstate="print"/>
          <a:srcRect/>
          <a:stretch>
            <a:fillRect/>
          </a:stretch>
        </p:blipFill>
        <p:spPr bwMode="auto">
          <a:xfrm>
            <a:off x="4233332" y="0"/>
            <a:ext cx="4910667" cy="3273778"/>
          </a:xfrm>
          <a:prstGeom prst="rect">
            <a:avLst/>
          </a:prstGeom>
          <a:noFill/>
        </p:spPr>
      </p:pic>
      <p:sp>
        <p:nvSpPr>
          <p:cNvPr id="13318" name="Text Box 6"/>
          <p:cNvSpPr txBox="1">
            <a:spLocks noChangeArrowheads="1"/>
          </p:cNvSpPr>
          <p:nvPr/>
        </p:nvSpPr>
        <p:spPr bwMode="auto">
          <a:xfrm>
            <a:off x="5317066" y="3454398"/>
            <a:ext cx="3756381" cy="3170099"/>
          </a:xfrm>
          <a:prstGeom prst="rect">
            <a:avLst/>
          </a:prstGeom>
          <a:noFill/>
          <a:ln w="9525">
            <a:noFill/>
            <a:miter lim="800000"/>
            <a:headEnd/>
            <a:tailEnd/>
          </a:ln>
          <a:effectLst/>
        </p:spPr>
        <p:txBody>
          <a:bodyPr wrap="square">
            <a:spAutoFit/>
          </a:bodyPr>
          <a:lstStyle/>
          <a:p>
            <a:r>
              <a:rPr lang="en-US" sz="2000" b="1" dirty="0" smtClean="0"/>
              <a:t>So:</a:t>
            </a:r>
            <a:br>
              <a:rPr lang="en-US" sz="2000" b="1" dirty="0" smtClean="0"/>
            </a:br>
            <a:r>
              <a:rPr lang="en-US" sz="900" b="1" dirty="0" smtClean="0">
                <a:sym typeface="Wingdings"/>
              </a:rPr>
              <a:t> </a:t>
            </a:r>
            <a:r>
              <a:rPr lang="en-US" sz="1050" b="1" dirty="0" smtClean="0">
                <a:sym typeface="Wingdings"/>
              </a:rPr>
              <a:t> </a:t>
            </a:r>
            <a:r>
              <a:rPr lang="en-US" sz="2000" dirty="0" smtClean="0">
                <a:effectLst>
                  <a:outerShdw blurRad="50800" dist="38100" dir="2700000" algn="tl" rotWithShape="0">
                    <a:prstClr val="black">
                      <a:alpha val="40000"/>
                    </a:prstClr>
                  </a:outerShdw>
                </a:effectLst>
              </a:rPr>
              <a:t>Have </a:t>
            </a:r>
            <a:r>
              <a:rPr lang="en-US" sz="2000" dirty="0">
                <a:effectLst>
                  <a:outerShdw blurRad="50800" dist="38100" dir="2700000" algn="tl" rotWithShape="0">
                    <a:prstClr val="black">
                      <a:alpha val="40000"/>
                    </a:prstClr>
                  </a:outerShdw>
                </a:effectLst>
              </a:rPr>
              <a:t>a field picked</a:t>
            </a:r>
          </a:p>
          <a:p>
            <a:pPr marL="169863" indent="-169863">
              <a:lnSpc>
                <a:spcPct val="150000"/>
              </a:lnSpc>
              <a:buFont typeface="Arial" pitchFamily="34" charset="0"/>
              <a:buChar char="•"/>
            </a:pPr>
            <a:r>
              <a:rPr lang="en-US" sz="2000" dirty="0" smtClean="0">
                <a:effectLst>
                  <a:outerShdw blurRad="50800" dist="38100" dir="2700000" algn="tl" rotWithShape="0">
                    <a:prstClr val="black">
                      <a:alpha val="40000"/>
                    </a:prstClr>
                  </a:outerShdw>
                </a:effectLst>
              </a:rPr>
              <a:t>Add </a:t>
            </a:r>
            <a:r>
              <a:rPr lang="en-US" sz="2000" dirty="0">
                <a:effectLst>
                  <a:outerShdw blurRad="50800" dist="38100" dir="2700000" algn="tl" rotWithShape="0">
                    <a:prstClr val="black">
                      <a:alpha val="40000"/>
                    </a:prstClr>
                  </a:outerShdw>
                </a:effectLst>
              </a:rPr>
              <a:t>a bit more speed</a:t>
            </a:r>
          </a:p>
          <a:p>
            <a:pPr marL="169863" indent="-169863">
              <a:lnSpc>
                <a:spcPct val="150000"/>
              </a:lnSpc>
              <a:buFont typeface="Arial" pitchFamily="34" charset="0"/>
              <a:buChar char="•"/>
            </a:pPr>
            <a:r>
              <a:rPr lang="en-US" sz="2000" dirty="0" smtClean="0">
                <a:effectLst>
                  <a:outerShdw blurRad="50800" dist="38100" dir="2700000" algn="tl" rotWithShape="0">
                    <a:prstClr val="black">
                      <a:alpha val="40000"/>
                    </a:prstClr>
                  </a:outerShdw>
                </a:effectLst>
              </a:rPr>
              <a:t>Expect </a:t>
            </a:r>
            <a:r>
              <a:rPr lang="en-US" sz="2000" dirty="0">
                <a:effectLst>
                  <a:outerShdw blurRad="50800" dist="38100" dir="2700000" algn="tl" rotWithShape="0">
                    <a:prstClr val="black">
                      <a:alpha val="40000"/>
                    </a:prstClr>
                  </a:outerShdw>
                </a:effectLst>
              </a:rPr>
              <a:t>to be in and out of sink</a:t>
            </a:r>
          </a:p>
          <a:p>
            <a:pPr marL="169863" indent="-169863">
              <a:lnSpc>
                <a:spcPct val="150000"/>
              </a:lnSpc>
              <a:buFont typeface="Arial" pitchFamily="34" charset="0"/>
              <a:buChar char="•"/>
            </a:pPr>
            <a:r>
              <a:rPr lang="en-US" sz="2000" dirty="0" smtClean="0">
                <a:effectLst>
                  <a:outerShdw blurRad="50800" dist="38100" dir="2700000" algn="tl" rotWithShape="0">
                    <a:prstClr val="black">
                      <a:alpha val="40000"/>
                    </a:prstClr>
                  </a:outerShdw>
                </a:effectLst>
              </a:rPr>
              <a:t>Look </a:t>
            </a:r>
            <a:r>
              <a:rPr lang="en-US" sz="2000" dirty="0">
                <a:effectLst>
                  <a:outerShdw blurRad="50800" dist="38100" dir="2700000" algn="tl" rotWithShape="0">
                    <a:prstClr val="black">
                      <a:alpha val="40000"/>
                    </a:prstClr>
                  </a:outerShdw>
                </a:effectLst>
              </a:rPr>
              <a:t>for </a:t>
            </a:r>
            <a:r>
              <a:rPr lang="en-US" sz="2000" dirty="0" smtClean="0">
                <a:effectLst>
                  <a:outerShdw blurRad="50800" dist="38100" dir="2700000" algn="tl" rotWithShape="0">
                    <a:prstClr val="black">
                      <a:alpha val="40000"/>
                    </a:prstClr>
                  </a:outerShdw>
                </a:effectLst>
              </a:rPr>
              <a:t>positive average climb</a:t>
            </a:r>
            <a:endParaRPr lang="en-US" sz="2000" dirty="0">
              <a:effectLst>
                <a:outerShdw blurRad="50800" dist="38100" dir="2700000" algn="tl" rotWithShape="0">
                  <a:prstClr val="black">
                    <a:alpha val="40000"/>
                  </a:prstClr>
                </a:outerShdw>
              </a:effectLst>
            </a:endParaRPr>
          </a:p>
          <a:p>
            <a:pPr marL="169863" indent="-169863">
              <a:buFont typeface="Arial" pitchFamily="34" charset="0"/>
              <a:buChar char="•"/>
            </a:pPr>
            <a:r>
              <a:rPr lang="en-US" sz="2000" dirty="0" smtClean="0">
                <a:effectLst>
                  <a:outerShdw blurRad="50800" dist="38100" dir="2700000" algn="tl" rotWithShape="0">
                    <a:prstClr val="black">
                      <a:alpha val="40000"/>
                    </a:prstClr>
                  </a:outerShdw>
                </a:effectLst>
              </a:rPr>
              <a:t>Stay </a:t>
            </a:r>
            <a:r>
              <a:rPr lang="en-US" sz="2000" dirty="0">
                <a:effectLst>
                  <a:outerShdw blurRad="50800" dist="38100" dir="2700000" algn="tl" rotWithShape="0">
                    <a:prstClr val="black">
                      <a:alpha val="40000"/>
                    </a:prstClr>
                  </a:outerShdw>
                </a:effectLst>
              </a:rPr>
              <a:t>with what you got – it’ll probably get better</a:t>
            </a:r>
          </a:p>
          <a:p>
            <a:pPr marL="169863" indent="-169863">
              <a:lnSpc>
                <a:spcPct val="150000"/>
              </a:lnSpc>
              <a:buFont typeface="Arial" pitchFamily="34" charset="0"/>
              <a:buChar char="•"/>
            </a:pPr>
            <a:r>
              <a:rPr lang="en-US" sz="2000" dirty="0" smtClean="0">
                <a:effectLst>
                  <a:outerShdw blurRad="50800" dist="38100" dir="2700000" algn="tl" rotWithShape="0">
                    <a:prstClr val="black">
                      <a:alpha val="40000"/>
                    </a:prstClr>
                  </a:outerShdw>
                </a:effectLst>
              </a:rPr>
              <a:t>Make small </a:t>
            </a:r>
            <a:r>
              <a:rPr lang="en-US" sz="2000" dirty="0">
                <a:effectLst>
                  <a:outerShdw blurRad="50800" dist="38100" dir="2700000" algn="tl" rotWithShape="0">
                    <a:prstClr val="black">
                      <a:alpha val="40000"/>
                    </a:prstClr>
                  </a:outerShdw>
                </a:effectLst>
              </a:rPr>
              <a:t>circle </a:t>
            </a:r>
            <a:r>
              <a:rPr lang="en-US" sz="2000" dirty="0" smtClean="0">
                <a:effectLst>
                  <a:outerShdw blurRad="50800" dist="38100" dir="2700000" algn="tl" rotWithShape="0">
                    <a:prstClr val="black">
                      <a:alpha val="40000"/>
                    </a:prstClr>
                  </a:outerShdw>
                </a:effectLst>
              </a:rPr>
              <a:t>adjustments</a:t>
            </a:r>
            <a:endParaRPr lang="en-US" sz="2000" dirty="0">
              <a:effectLst>
                <a:outerShdw blurRad="50800" dist="38100" dir="2700000" algn="tl" rotWithShape="0">
                  <a:prstClr val="black">
                    <a:alpha val="40000"/>
                  </a:prstClr>
                </a:outerShdw>
              </a:effectLst>
            </a:endParaRPr>
          </a:p>
        </p:txBody>
      </p:sp>
      <p:sp>
        <p:nvSpPr>
          <p:cNvPr id="5" name="Title 4"/>
          <p:cNvSpPr>
            <a:spLocks noGrp="1"/>
          </p:cNvSpPr>
          <p:nvPr>
            <p:ph type="title"/>
          </p:nvPr>
        </p:nvSpPr>
        <p:spPr>
          <a:xfrm>
            <a:off x="50796" y="0"/>
            <a:ext cx="3877733" cy="1143000"/>
          </a:xfrm>
        </p:spPr>
        <p:txBody>
          <a:bodyPr/>
          <a:lstStyle/>
          <a:p>
            <a:r>
              <a:rPr lang="en-US" b="1" dirty="0" smtClean="0"/>
              <a:t>Thermaling Low</a:t>
            </a:r>
            <a:endParaRPr lang="en-US" dirty="0"/>
          </a:p>
        </p:txBody>
      </p:sp>
      <p:sp>
        <p:nvSpPr>
          <p:cNvPr id="6" name="TextBox 5"/>
          <p:cNvSpPr txBox="1"/>
          <p:nvPr/>
        </p:nvSpPr>
        <p:spPr>
          <a:xfrm>
            <a:off x="259647" y="4748491"/>
            <a:ext cx="4594576" cy="1938992"/>
          </a:xfrm>
          <a:prstGeom prst="rect">
            <a:avLst/>
          </a:prstGeom>
          <a:solidFill>
            <a:schemeClr val="accent1"/>
          </a:solidFill>
        </p:spPr>
        <p:txBody>
          <a:bodyPr wrap="square" rtlCol="0">
            <a:spAutoFit/>
          </a:bodyPr>
          <a:lstStyle/>
          <a:p>
            <a:r>
              <a:rPr lang="en-US" sz="2000" dirty="0" smtClean="0">
                <a:solidFill>
                  <a:schemeClr val="bg1"/>
                </a:solidFill>
              </a:rPr>
              <a:t>Remember, </a:t>
            </a:r>
            <a:r>
              <a:rPr lang="en-US" sz="2000" b="1" i="1" dirty="0" smtClean="0">
                <a:solidFill>
                  <a:schemeClr val="bg1"/>
                </a:solidFill>
              </a:rPr>
              <a:t>look outside</a:t>
            </a:r>
            <a:r>
              <a:rPr lang="en-US" sz="2000" dirty="0" smtClean="0">
                <a:solidFill>
                  <a:schemeClr val="bg1"/>
                </a:solidFill>
              </a:rPr>
              <a:t>.   Look for:</a:t>
            </a:r>
          </a:p>
          <a:p>
            <a:pPr marL="225425" indent="-225425">
              <a:buFont typeface="Wingdings" pitchFamily="2" charset="2"/>
              <a:buChar char="ü"/>
            </a:pPr>
            <a:r>
              <a:rPr lang="en-US" sz="2000" dirty="0" smtClean="0">
                <a:solidFill>
                  <a:schemeClr val="bg1"/>
                </a:solidFill>
              </a:rPr>
              <a:t>Birds or other gliders circling, </a:t>
            </a:r>
          </a:p>
          <a:p>
            <a:pPr marL="225425" indent="-225425">
              <a:buFont typeface="Wingdings" pitchFamily="2" charset="2"/>
              <a:buChar char="ü"/>
            </a:pPr>
            <a:r>
              <a:rPr lang="en-US" sz="2000" dirty="0" smtClean="0">
                <a:solidFill>
                  <a:schemeClr val="bg1"/>
                </a:solidFill>
              </a:rPr>
              <a:t>Change in wind direction on the ground,</a:t>
            </a:r>
          </a:p>
          <a:p>
            <a:pPr marL="225425" indent="-225425">
              <a:buFont typeface="Wingdings" pitchFamily="2" charset="2"/>
              <a:buChar char="ü"/>
            </a:pPr>
            <a:r>
              <a:rPr lang="en-US" sz="2000" dirty="0" smtClean="0">
                <a:solidFill>
                  <a:schemeClr val="bg1"/>
                </a:solidFill>
              </a:rPr>
              <a:t>Dust devils, Fires, Tractors,</a:t>
            </a:r>
          </a:p>
          <a:p>
            <a:pPr marL="225425" indent="-225425">
              <a:buFont typeface="Wingdings" pitchFamily="2" charset="2"/>
              <a:buChar char="ü"/>
            </a:pPr>
            <a:r>
              <a:rPr lang="en-US" sz="2000" dirty="0" smtClean="0">
                <a:solidFill>
                  <a:schemeClr val="bg1"/>
                </a:solidFill>
              </a:rPr>
              <a:t>Newly forming clouds</a:t>
            </a:r>
          </a:p>
          <a:p>
            <a:pPr marL="225425" indent="-225425">
              <a:buFont typeface="Wingdings" pitchFamily="2" charset="2"/>
              <a:buChar char="ü"/>
            </a:pPr>
            <a:r>
              <a:rPr lang="en-US" sz="2000" dirty="0" smtClean="0">
                <a:solidFill>
                  <a:schemeClr val="bg1"/>
                </a:solidFill>
              </a:rPr>
              <a:t>Find the trigger, go to </a:t>
            </a:r>
            <a:r>
              <a:rPr lang="en-US" sz="2000" b="1" i="1" dirty="0" smtClean="0">
                <a:solidFill>
                  <a:schemeClr val="bg1"/>
                </a:solidFill>
              </a:rPr>
              <a:t>the high ground</a:t>
            </a:r>
            <a:r>
              <a:rPr lang="en-US" sz="2000" dirty="0" smtClean="0">
                <a:solidFill>
                  <a:schemeClr val="bg1"/>
                </a:solidFill>
              </a:rPr>
              <a:t>.</a:t>
            </a:r>
            <a:endParaRPr lang="en-US" sz="20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6">
                                            <p:txEl>
                                              <p:pRg st="1" end="1"/>
                                            </p:txEl>
                                          </p:spTgt>
                                        </p:tgtEl>
                                        <p:attrNameLst>
                                          <p:attrName>style.visibility</p:attrName>
                                        </p:attrNameLst>
                                      </p:cBhvr>
                                      <p:to>
                                        <p:strVal val="visible"/>
                                      </p:to>
                                    </p:set>
                                    <p:anim calcmode="lin" valueType="num">
                                      <p:cBhvr additive="base">
                                        <p:cTn id="7" dur="500" fill="hold"/>
                                        <p:tgtEl>
                                          <p:spTgt spid="1331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6">
                                            <p:txEl>
                                              <p:pRg st="2" end="2"/>
                                            </p:txEl>
                                          </p:spTgt>
                                        </p:tgtEl>
                                        <p:attrNameLst>
                                          <p:attrName>style.visibility</p:attrName>
                                        </p:attrNameLst>
                                      </p:cBhvr>
                                      <p:to>
                                        <p:strVal val="visible"/>
                                      </p:to>
                                    </p:set>
                                    <p:anim calcmode="lin" valueType="num">
                                      <p:cBhvr additive="base">
                                        <p:cTn id="13" dur="500" fill="hold"/>
                                        <p:tgtEl>
                                          <p:spTgt spid="133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6">
                                            <p:txEl>
                                              <p:pRg st="3" end="3"/>
                                            </p:txEl>
                                          </p:spTgt>
                                        </p:tgtEl>
                                        <p:attrNameLst>
                                          <p:attrName>style.visibility</p:attrName>
                                        </p:attrNameLst>
                                      </p:cBhvr>
                                      <p:to>
                                        <p:strVal val="visible"/>
                                      </p:to>
                                    </p:set>
                                    <p:anim calcmode="lin" valueType="num">
                                      <p:cBhvr additive="base">
                                        <p:cTn id="19" dur="500" fill="hold"/>
                                        <p:tgtEl>
                                          <p:spTgt spid="133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6">
                                            <p:txEl>
                                              <p:pRg st="4" end="4"/>
                                            </p:txEl>
                                          </p:spTgt>
                                        </p:tgtEl>
                                        <p:attrNameLst>
                                          <p:attrName>style.visibility</p:attrName>
                                        </p:attrNameLst>
                                      </p:cBhvr>
                                      <p:to>
                                        <p:strVal val="visible"/>
                                      </p:to>
                                    </p:set>
                                    <p:anim calcmode="lin" valueType="num">
                                      <p:cBhvr additive="base">
                                        <p:cTn id="25" dur="500" fill="hold"/>
                                        <p:tgtEl>
                                          <p:spTgt spid="1331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6">
                                            <p:txEl>
                                              <p:pRg st="5" end="5"/>
                                            </p:txEl>
                                          </p:spTgt>
                                        </p:tgtEl>
                                        <p:attrNameLst>
                                          <p:attrName>style.visibility</p:attrName>
                                        </p:attrNameLst>
                                      </p:cBhvr>
                                      <p:to>
                                        <p:strVal val="visible"/>
                                      </p:to>
                                    </p:set>
                                    <p:anim calcmode="lin" valueType="num">
                                      <p:cBhvr additive="base">
                                        <p:cTn id="31" dur="500" fill="hold"/>
                                        <p:tgtEl>
                                          <p:spTgt spid="1331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316">
                                            <p:txEl>
                                              <p:pRg st="6" end="6"/>
                                            </p:txEl>
                                          </p:spTgt>
                                        </p:tgtEl>
                                        <p:attrNameLst>
                                          <p:attrName>style.visibility</p:attrName>
                                        </p:attrNameLst>
                                      </p:cBhvr>
                                      <p:to>
                                        <p:strVal val="visible"/>
                                      </p:to>
                                    </p:set>
                                    <p:anim calcmode="lin" valueType="num">
                                      <p:cBhvr additive="base">
                                        <p:cTn id="37" dur="500" fill="hold"/>
                                        <p:tgtEl>
                                          <p:spTgt spid="1331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3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318">
                                            <p:txEl>
                                              <p:pRg st="0" end="0"/>
                                            </p:txEl>
                                          </p:spTgt>
                                        </p:tgtEl>
                                        <p:attrNameLst>
                                          <p:attrName>style.visibility</p:attrName>
                                        </p:attrNameLst>
                                      </p:cBhvr>
                                      <p:to>
                                        <p:strVal val="visible"/>
                                      </p:to>
                                    </p:set>
                                    <p:animEffect transition="in" filter="fade">
                                      <p:cBhvr>
                                        <p:cTn id="43" dur="2000"/>
                                        <p:tgtEl>
                                          <p:spTgt spid="1331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318">
                                            <p:txEl>
                                              <p:pRg st="1" end="1"/>
                                            </p:txEl>
                                          </p:spTgt>
                                        </p:tgtEl>
                                        <p:attrNameLst>
                                          <p:attrName>style.visibility</p:attrName>
                                        </p:attrNameLst>
                                      </p:cBhvr>
                                      <p:to>
                                        <p:strVal val="visible"/>
                                      </p:to>
                                    </p:set>
                                    <p:animEffect transition="in" filter="fade">
                                      <p:cBhvr>
                                        <p:cTn id="48" dur="2000"/>
                                        <p:tgtEl>
                                          <p:spTgt spid="1331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318">
                                            <p:txEl>
                                              <p:pRg st="2" end="2"/>
                                            </p:txEl>
                                          </p:spTgt>
                                        </p:tgtEl>
                                        <p:attrNameLst>
                                          <p:attrName>style.visibility</p:attrName>
                                        </p:attrNameLst>
                                      </p:cBhvr>
                                      <p:to>
                                        <p:strVal val="visible"/>
                                      </p:to>
                                    </p:set>
                                    <p:animEffect transition="in" filter="fade">
                                      <p:cBhvr>
                                        <p:cTn id="53" dur="2000"/>
                                        <p:tgtEl>
                                          <p:spTgt spid="1331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318">
                                            <p:txEl>
                                              <p:pRg st="3" end="3"/>
                                            </p:txEl>
                                          </p:spTgt>
                                        </p:tgtEl>
                                        <p:attrNameLst>
                                          <p:attrName>style.visibility</p:attrName>
                                        </p:attrNameLst>
                                      </p:cBhvr>
                                      <p:to>
                                        <p:strVal val="visible"/>
                                      </p:to>
                                    </p:set>
                                    <p:animEffect transition="in" filter="fade">
                                      <p:cBhvr>
                                        <p:cTn id="58" dur="2000"/>
                                        <p:tgtEl>
                                          <p:spTgt spid="13318">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318">
                                            <p:txEl>
                                              <p:pRg st="4" end="4"/>
                                            </p:txEl>
                                          </p:spTgt>
                                        </p:tgtEl>
                                        <p:attrNameLst>
                                          <p:attrName>style.visibility</p:attrName>
                                        </p:attrNameLst>
                                      </p:cBhvr>
                                      <p:to>
                                        <p:strVal val="visible"/>
                                      </p:to>
                                    </p:set>
                                    <p:animEffect transition="in" filter="fade">
                                      <p:cBhvr>
                                        <p:cTn id="63" dur="2000"/>
                                        <p:tgtEl>
                                          <p:spTgt spid="13318">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318">
                                            <p:txEl>
                                              <p:pRg st="5" end="5"/>
                                            </p:txEl>
                                          </p:spTgt>
                                        </p:tgtEl>
                                        <p:attrNameLst>
                                          <p:attrName>style.visibility</p:attrName>
                                        </p:attrNameLst>
                                      </p:cBhvr>
                                      <p:to>
                                        <p:strVal val="visible"/>
                                      </p:to>
                                    </p:set>
                                    <p:animEffect transition="in" filter="fade">
                                      <p:cBhvr>
                                        <p:cTn id="68" dur="2000"/>
                                        <p:tgtEl>
                                          <p:spTgt spid="13318">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6">
                                            <p:bg/>
                                          </p:spTgt>
                                        </p:tgtEl>
                                        <p:attrNameLst>
                                          <p:attrName>style.visibility</p:attrName>
                                        </p:attrNameLst>
                                      </p:cBhvr>
                                      <p:to>
                                        <p:strVal val="visible"/>
                                      </p:to>
                                    </p:set>
                                    <p:anim calcmode="lin" valueType="num">
                                      <p:cBhvr>
                                        <p:cTn id="73" dur="500" fill="hold"/>
                                        <p:tgtEl>
                                          <p:spTgt spid="6">
                                            <p:bg/>
                                          </p:spTgt>
                                        </p:tgtEl>
                                        <p:attrNameLst>
                                          <p:attrName>ppt_w</p:attrName>
                                        </p:attrNameLst>
                                      </p:cBhvr>
                                      <p:tavLst>
                                        <p:tav tm="0">
                                          <p:val>
                                            <p:fltVal val="0"/>
                                          </p:val>
                                        </p:tav>
                                        <p:tav tm="100000">
                                          <p:val>
                                            <p:strVal val="#ppt_w"/>
                                          </p:val>
                                        </p:tav>
                                      </p:tavLst>
                                    </p:anim>
                                    <p:anim calcmode="lin" valueType="num">
                                      <p:cBhvr>
                                        <p:cTn id="74" dur="500" fill="hold"/>
                                        <p:tgtEl>
                                          <p:spTgt spid="6">
                                            <p:bg/>
                                          </p:spTgt>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6">
                                            <p:txEl>
                                              <p:pRg st="0" end="0"/>
                                            </p:txEl>
                                          </p:spTgt>
                                        </p:tgtEl>
                                        <p:attrNameLst>
                                          <p:attrName>style.visibility</p:attrName>
                                        </p:attrNameLst>
                                      </p:cBhvr>
                                      <p:to>
                                        <p:strVal val="visible"/>
                                      </p:to>
                                    </p:set>
                                    <p:anim calcmode="lin" valueType="num">
                                      <p:cBhvr>
                                        <p:cTn id="7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6">
                                            <p:txEl>
                                              <p:pRg st="1" end="1"/>
                                            </p:txEl>
                                          </p:spTgt>
                                        </p:tgtEl>
                                        <p:attrNameLst>
                                          <p:attrName>style.visibility</p:attrName>
                                        </p:attrNameLst>
                                      </p:cBhvr>
                                      <p:to>
                                        <p:strVal val="visible"/>
                                      </p:to>
                                    </p:set>
                                    <p:anim calcmode="lin" valueType="num">
                                      <p:cBhvr>
                                        <p:cTn id="8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6"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grpId="0" nodeType="clickEffect">
                                  <p:stCondLst>
                                    <p:cond delay="0"/>
                                  </p:stCondLst>
                                  <p:childTnLst>
                                    <p:set>
                                      <p:cBhvr>
                                        <p:cTn id="90" dur="1" fill="hold">
                                          <p:stCondLst>
                                            <p:cond delay="0"/>
                                          </p:stCondLst>
                                        </p:cTn>
                                        <p:tgtEl>
                                          <p:spTgt spid="6">
                                            <p:txEl>
                                              <p:pRg st="2" end="2"/>
                                            </p:txEl>
                                          </p:spTgt>
                                        </p:tgtEl>
                                        <p:attrNameLst>
                                          <p:attrName>style.visibility</p:attrName>
                                        </p:attrNameLst>
                                      </p:cBhvr>
                                      <p:to>
                                        <p:strVal val="visible"/>
                                      </p:to>
                                    </p:set>
                                    <p:anim calcmode="lin" valueType="num">
                                      <p:cBhvr>
                                        <p:cTn id="9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92"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17" presetClass="entr" presetSubtype="10" fill="hold" grpId="0" nodeType="clickEffect">
                                  <p:stCondLst>
                                    <p:cond delay="0"/>
                                  </p:stCondLst>
                                  <p:childTnLst>
                                    <p:set>
                                      <p:cBhvr>
                                        <p:cTn id="96" dur="1" fill="hold">
                                          <p:stCondLst>
                                            <p:cond delay="0"/>
                                          </p:stCondLst>
                                        </p:cTn>
                                        <p:tgtEl>
                                          <p:spTgt spid="6">
                                            <p:txEl>
                                              <p:pRg st="3" end="3"/>
                                            </p:txEl>
                                          </p:spTgt>
                                        </p:tgtEl>
                                        <p:attrNameLst>
                                          <p:attrName>style.visibility</p:attrName>
                                        </p:attrNameLst>
                                      </p:cBhvr>
                                      <p:to>
                                        <p:strVal val="visible"/>
                                      </p:to>
                                    </p:set>
                                    <p:anim calcmode="lin" valueType="num">
                                      <p:cBhvr>
                                        <p:cTn id="97"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98"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17" presetClass="entr" presetSubtype="10" fill="hold" grpId="0" nodeType="clickEffect">
                                  <p:stCondLst>
                                    <p:cond delay="0"/>
                                  </p:stCondLst>
                                  <p:childTnLst>
                                    <p:set>
                                      <p:cBhvr>
                                        <p:cTn id="102" dur="1" fill="hold">
                                          <p:stCondLst>
                                            <p:cond delay="0"/>
                                          </p:stCondLst>
                                        </p:cTn>
                                        <p:tgtEl>
                                          <p:spTgt spid="6">
                                            <p:txEl>
                                              <p:pRg st="4" end="4"/>
                                            </p:txEl>
                                          </p:spTgt>
                                        </p:tgtEl>
                                        <p:attrNameLst>
                                          <p:attrName>style.visibility</p:attrName>
                                        </p:attrNameLst>
                                      </p:cBhvr>
                                      <p:to>
                                        <p:strVal val="visible"/>
                                      </p:to>
                                    </p:set>
                                    <p:anim calcmode="lin" valueType="num">
                                      <p:cBhvr>
                                        <p:cTn id="103"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04"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17" presetClass="entr" presetSubtype="10" fill="hold" grpId="0" nodeType="clickEffect">
                                  <p:stCondLst>
                                    <p:cond delay="0"/>
                                  </p:stCondLst>
                                  <p:childTnLst>
                                    <p:set>
                                      <p:cBhvr>
                                        <p:cTn id="108" dur="1" fill="hold">
                                          <p:stCondLst>
                                            <p:cond delay="0"/>
                                          </p:stCondLst>
                                        </p:cTn>
                                        <p:tgtEl>
                                          <p:spTgt spid="6">
                                            <p:txEl>
                                              <p:pRg st="5" end="5"/>
                                            </p:txEl>
                                          </p:spTgt>
                                        </p:tgtEl>
                                        <p:attrNameLst>
                                          <p:attrName>style.visibility</p:attrName>
                                        </p:attrNameLst>
                                      </p:cBhvr>
                                      <p:to>
                                        <p:strVal val="visible"/>
                                      </p:to>
                                    </p:set>
                                    <p:anim calcmode="lin" valueType="num">
                                      <p:cBhvr>
                                        <p:cTn id="109"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110"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P spid="13318" grpId="0" build="p"/>
      <p:bldP spid="6" grpId="0" build="p"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561621" y="3333961"/>
            <a:ext cx="8001000" cy="3262432"/>
          </a:xfrm>
          <a:prstGeom prst="rect">
            <a:avLst/>
          </a:prstGeom>
          <a:noFill/>
          <a:ln w="9525">
            <a:noFill/>
            <a:miter lim="800000"/>
            <a:headEnd/>
            <a:tailEnd/>
          </a:ln>
          <a:effectLst/>
        </p:spPr>
        <p:txBody>
          <a:bodyPr wrap="square">
            <a:spAutoFit/>
          </a:bodyPr>
          <a:lstStyle/>
          <a:p>
            <a:r>
              <a:rPr lang="en-US" sz="2000" dirty="0" smtClean="0"/>
              <a:t>Routinely </a:t>
            </a:r>
            <a:r>
              <a:rPr lang="en-US" sz="2000" dirty="0"/>
              <a:t>practice the following at the end of the day with any excess altitude (well above pattern, of course, and after clearing turns)</a:t>
            </a:r>
            <a:r>
              <a:rPr lang="en-US" sz="1800" dirty="0"/>
              <a:t>	</a:t>
            </a:r>
          </a:p>
          <a:p>
            <a:pPr marL="463550" indent="-238125">
              <a:buFont typeface="Arial" pitchFamily="34" charset="0"/>
              <a:buChar char="•"/>
            </a:pPr>
            <a:r>
              <a:rPr lang="en-US" sz="1800" dirty="0" smtClean="0"/>
              <a:t>18 </a:t>
            </a:r>
            <a:r>
              <a:rPr lang="en-US" dirty="0"/>
              <a:t>s</a:t>
            </a:r>
            <a:r>
              <a:rPr lang="en-US" sz="1800" dirty="0" smtClean="0"/>
              <a:t>econd </a:t>
            </a:r>
            <a:r>
              <a:rPr lang="en-US" dirty="0" smtClean="0"/>
              <a:t>c</a:t>
            </a:r>
            <a:r>
              <a:rPr lang="en-US" sz="1800" dirty="0" smtClean="0"/>
              <a:t>ircles, 55 knots, 45 </a:t>
            </a:r>
            <a:r>
              <a:rPr lang="en-US" sz="1800" dirty="0"/>
              <a:t>degree </a:t>
            </a:r>
            <a:r>
              <a:rPr lang="en-US" sz="1800" dirty="0" smtClean="0"/>
              <a:t>bank</a:t>
            </a:r>
          </a:p>
          <a:p>
            <a:pPr marL="463550" indent="-238125">
              <a:buFont typeface="Arial" pitchFamily="34" charset="0"/>
              <a:buChar char="•"/>
            </a:pPr>
            <a:r>
              <a:rPr lang="en-US" dirty="0" smtClean="0"/>
              <a:t>15 second circles, 65 knots, 55 degree bank</a:t>
            </a:r>
            <a:endParaRPr lang="en-US" sz="1800" dirty="0"/>
          </a:p>
          <a:p>
            <a:pPr marL="463550" indent="-238125">
              <a:buFont typeface="Arial" pitchFamily="34" charset="0"/>
              <a:buChar char="•"/>
            </a:pPr>
            <a:r>
              <a:rPr lang="en-US" sz="1800" dirty="0" smtClean="0"/>
              <a:t>Enter/Exit/Change </a:t>
            </a:r>
            <a:r>
              <a:rPr lang="en-US" sz="1800" dirty="0"/>
              <a:t>Direction</a:t>
            </a:r>
          </a:p>
          <a:p>
            <a:pPr marL="463550" indent="-238125">
              <a:buFont typeface="Arial" pitchFamily="34" charset="0"/>
              <a:buChar char="•"/>
            </a:pPr>
            <a:r>
              <a:rPr lang="en-US" sz="1800" dirty="0" smtClean="0"/>
              <a:t>Rigid </a:t>
            </a:r>
            <a:r>
              <a:rPr lang="en-US" sz="1800" dirty="0"/>
              <a:t>Adherence to constant speed/bank angle </a:t>
            </a:r>
          </a:p>
          <a:p>
            <a:pPr marL="463550" indent="-238125">
              <a:buFont typeface="Arial" pitchFamily="34" charset="0"/>
              <a:buChar char="•"/>
            </a:pPr>
            <a:r>
              <a:rPr lang="en-US" sz="1800" dirty="0" smtClean="0"/>
              <a:t>Yaw </a:t>
            </a:r>
            <a:r>
              <a:rPr lang="en-US" sz="1800" dirty="0"/>
              <a:t>string in the middle – no “speed brakes”</a:t>
            </a:r>
          </a:p>
          <a:p>
            <a:pPr>
              <a:spcBef>
                <a:spcPts val="1200"/>
              </a:spcBef>
            </a:pPr>
            <a:r>
              <a:rPr lang="en-US" sz="1800" dirty="0" smtClean="0"/>
              <a:t>Note </a:t>
            </a:r>
            <a:r>
              <a:rPr lang="en-US" sz="1800" dirty="0"/>
              <a:t>constantly change </a:t>
            </a:r>
            <a:r>
              <a:rPr lang="en-US" sz="1800" dirty="0" smtClean="0"/>
              <a:t>in required rudder </a:t>
            </a:r>
            <a:r>
              <a:rPr lang="en-US" sz="1800" dirty="0"/>
              <a:t>position for bank </a:t>
            </a:r>
            <a:r>
              <a:rPr lang="en-US" sz="1800" dirty="0" smtClean="0"/>
              <a:t>angle.  </a:t>
            </a:r>
            <a:r>
              <a:rPr lang="en-GB" sz="1800" i="1" dirty="0" smtClean="0"/>
              <a:t>Most </a:t>
            </a:r>
            <a:r>
              <a:rPr lang="en-GB" sz="1800" i="1" dirty="0"/>
              <a:t>pilots </a:t>
            </a:r>
            <a:r>
              <a:rPr lang="en-GB" sz="1800" i="1" u="sng" dirty="0"/>
              <a:t>under</a:t>
            </a:r>
            <a:r>
              <a:rPr lang="en-GB" sz="1800" i="1" dirty="0"/>
              <a:t> rudder when they increase bank and </a:t>
            </a:r>
            <a:r>
              <a:rPr lang="en-GB" sz="1800" i="1" u="sng" dirty="0"/>
              <a:t>over</a:t>
            </a:r>
            <a:r>
              <a:rPr lang="en-GB" sz="1800" i="1" dirty="0"/>
              <a:t> rudder when they reduce bank. </a:t>
            </a:r>
          </a:p>
          <a:p>
            <a:pPr>
              <a:spcBef>
                <a:spcPts val="1200"/>
              </a:spcBef>
            </a:pPr>
            <a:r>
              <a:rPr lang="en-GB" sz="2000" dirty="0"/>
              <a:t>Get to Know your </a:t>
            </a:r>
            <a:r>
              <a:rPr lang="en-GB" sz="2000" dirty="0" smtClean="0"/>
              <a:t>Airplane – </a:t>
            </a:r>
            <a:r>
              <a:rPr lang="en-GB" sz="2000" i="1" dirty="0" smtClean="0"/>
              <a:t>It’s </a:t>
            </a:r>
            <a:r>
              <a:rPr lang="en-GB" sz="2000" i="1" dirty="0"/>
              <a:t>easy to spin from a tight </a:t>
            </a:r>
            <a:r>
              <a:rPr lang="en-GB" sz="2000" i="1" dirty="0" smtClean="0"/>
              <a:t>turn</a:t>
            </a:r>
            <a:endParaRPr lang="en-GB" sz="1800" i="1" dirty="0"/>
          </a:p>
        </p:txBody>
      </p:sp>
      <p:sp>
        <p:nvSpPr>
          <p:cNvPr id="3" name="Title 2"/>
          <p:cNvSpPr>
            <a:spLocks noGrp="1"/>
          </p:cNvSpPr>
          <p:nvPr>
            <p:ph type="title"/>
          </p:nvPr>
        </p:nvSpPr>
        <p:spPr>
          <a:xfrm>
            <a:off x="0" y="0"/>
            <a:ext cx="9144000" cy="1143000"/>
          </a:xfrm>
        </p:spPr>
        <p:txBody>
          <a:bodyPr>
            <a:normAutofit/>
          </a:bodyPr>
          <a:lstStyle/>
          <a:p>
            <a:r>
              <a:rPr lang="en-US" sz="3200" b="1" dirty="0" smtClean="0"/>
              <a:t>Practice</a:t>
            </a:r>
            <a:r>
              <a:rPr lang="en-US" sz="3200" dirty="0" smtClean="0"/>
              <a:t> (as usual) </a:t>
            </a:r>
            <a:r>
              <a:rPr lang="en-US" sz="3200" b="1" dirty="0" smtClean="0"/>
              <a:t>makes perfect</a:t>
            </a:r>
            <a:r>
              <a:rPr lang="en-US" sz="3200" dirty="0" smtClean="0"/>
              <a:t> (or at least safer)</a:t>
            </a:r>
            <a:endParaRPr lang="en-US" sz="3200" dirty="0"/>
          </a:p>
        </p:txBody>
      </p:sp>
      <p:pic>
        <p:nvPicPr>
          <p:cNvPr id="1026" name="Picture 2"/>
          <p:cNvPicPr>
            <a:picLocks noChangeAspect="1" noChangeArrowheads="1"/>
          </p:cNvPicPr>
          <p:nvPr/>
        </p:nvPicPr>
        <p:blipFill>
          <a:blip r:embed="rId3" cstate="print"/>
          <a:srcRect/>
          <a:stretch>
            <a:fillRect/>
          </a:stretch>
        </p:blipFill>
        <p:spPr bwMode="auto">
          <a:xfrm>
            <a:off x="191911" y="1047053"/>
            <a:ext cx="8778469" cy="2000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p:cTn id="7" dur="500" fill="hold"/>
                                        <p:tgtEl>
                                          <p:spTgt spid="1434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4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p:cTn id="13" dur="500" fill="hold"/>
                                        <p:tgtEl>
                                          <p:spTgt spid="1434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34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p:cTn id="19" dur="500" fill="hold"/>
                                        <p:tgtEl>
                                          <p:spTgt spid="1434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434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p:cTn id="25" dur="500" fill="hold"/>
                                        <p:tgtEl>
                                          <p:spTgt spid="14340">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4340">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4340">
                                            <p:txEl>
                                              <p:pRg st="4" end="4"/>
                                            </p:txEl>
                                          </p:spTgt>
                                        </p:tgtEl>
                                        <p:attrNameLst>
                                          <p:attrName>style.visibility</p:attrName>
                                        </p:attrNameLst>
                                      </p:cBhvr>
                                      <p:to>
                                        <p:strVal val="visible"/>
                                      </p:to>
                                    </p:set>
                                    <p:anim calcmode="lin" valueType="num">
                                      <p:cBhvr>
                                        <p:cTn id="31" dur="500" fill="hold"/>
                                        <p:tgtEl>
                                          <p:spTgt spid="14340">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4340">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340">
                                            <p:txEl>
                                              <p:pRg st="5" end="5"/>
                                            </p:txEl>
                                          </p:spTgt>
                                        </p:tgtEl>
                                        <p:attrNameLst>
                                          <p:attrName>style.visibility</p:attrName>
                                        </p:attrNameLst>
                                      </p:cBhvr>
                                      <p:to>
                                        <p:strVal val="visible"/>
                                      </p:to>
                                    </p:set>
                                    <p:anim calcmode="lin" valueType="num">
                                      <p:cBhvr>
                                        <p:cTn id="37" dur="500" fill="hold"/>
                                        <p:tgtEl>
                                          <p:spTgt spid="14340">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4340">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4340">
                                            <p:txEl>
                                              <p:pRg st="6" end="6"/>
                                            </p:txEl>
                                          </p:spTgt>
                                        </p:tgtEl>
                                        <p:attrNameLst>
                                          <p:attrName>style.visibility</p:attrName>
                                        </p:attrNameLst>
                                      </p:cBhvr>
                                      <p:to>
                                        <p:strVal val="visible"/>
                                      </p:to>
                                    </p:set>
                                    <p:anim calcmode="lin" valueType="num">
                                      <p:cBhvr>
                                        <p:cTn id="43" dur="500" fill="hold"/>
                                        <p:tgtEl>
                                          <p:spTgt spid="14340">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4340">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4340">
                                            <p:txEl>
                                              <p:pRg st="7" end="7"/>
                                            </p:txEl>
                                          </p:spTgt>
                                        </p:tgtEl>
                                        <p:attrNameLst>
                                          <p:attrName>style.visibility</p:attrName>
                                        </p:attrNameLst>
                                      </p:cBhvr>
                                      <p:to>
                                        <p:strVal val="visible"/>
                                      </p:to>
                                    </p:set>
                                    <p:anim calcmode="lin" valueType="num">
                                      <p:cBhvr>
                                        <p:cTn id="49" dur="500" fill="hold"/>
                                        <p:tgtEl>
                                          <p:spTgt spid="14340">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4340">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1.jpg"/>
          <p:cNvPicPr>
            <a:picLocks noChangeAspect="1"/>
          </p:cNvPicPr>
          <p:nvPr/>
        </p:nvPicPr>
        <p:blipFill>
          <a:blip r:embed="rId3" cstate="print"/>
          <a:stretch>
            <a:fillRect/>
          </a:stretch>
        </p:blipFill>
        <p:spPr>
          <a:xfrm>
            <a:off x="0" y="0"/>
            <a:ext cx="9144000" cy="6858000"/>
          </a:xfrm>
          <a:prstGeom prst="rect">
            <a:avLst/>
          </a:prstGeom>
        </p:spPr>
      </p:pic>
      <p:sp>
        <p:nvSpPr>
          <p:cNvPr id="17412" name="Text Box 4"/>
          <p:cNvSpPr txBox="1">
            <a:spLocks noChangeArrowheads="1"/>
          </p:cNvSpPr>
          <p:nvPr/>
        </p:nvSpPr>
        <p:spPr bwMode="auto">
          <a:xfrm>
            <a:off x="4419600" y="1295400"/>
            <a:ext cx="4648200" cy="3970318"/>
          </a:xfrm>
          <a:prstGeom prst="rect">
            <a:avLst/>
          </a:prstGeom>
          <a:noFill/>
          <a:ln w="9525">
            <a:noFill/>
            <a:miter lim="800000"/>
            <a:headEnd/>
            <a:tailEnd/>
          </a:ln>
          <a:effectLst/>
        </p:spPr>
        <p:txBody>
          <a:bodyPr wrap="square">
            <a:spAutoFit/>
          </a:bodyPr>
          <a:lstStyle/>
          <a:p>
            <a:r>
              <a:rPr lang="en-US" sz="1800" b="1" dirty="0" smtClean="0"/>
              <a:t>Strong </a:t>
            </a:r>
            <a:r>
              <a:rPr lang="en-US" sz="1800" b="1" dirty="0"/>
              <a:t>lift goes high</a:t>
            </a:r>
          </a:p>
          <a:p>
            <a:r>
              <a:rPr lang="en-US" sz="1800" dirty="0" smtClean="0"/>
              <a:t>  </a:t>
            </a:r>
            <a:r>
              <a:rPr lang="en-US" sz="1800" dirty="0" smtClean="0">
                <a:solidFill>
                  <a:schemeClr val="bg1"/>
                </a:solidFill>
                <a:effectLst>
                  <a:outerShdw blurRad="50800" dist="38100" dir="2700000" algn="tl" rotWithShape="0">
                    <a:prstClr val="black">
                      <a:alpha val="40000"/>
                    </a:prstClr>
                  </a:outerShdw>
                </a:effectLst>
              </a:rPr>
              <a:t>But </a:t>
            </a:r>
            <a:r>
              <a:rPr lang="en-US" sz="1800" dirty="0" err="1">
                <a:solidFill>
                  <a:schemeClr val="bg1"/>
                </a:solidFill>
                <a:effectLst>
                  <a:outerShdw blurRad="50800" dist="38100" dir="2700000" algn="tl" rotWithShape="0">
                    <a:prstClr val="black">
                      <a:alpha val="40000"/>
                    </a:prstClr>
                  </a:outerShdw>
                </a:effectLst>
              </a:rPr>
              <a:t>interthermal</a:t>
            </a:r>
            <a:r>
              <a:rPr lang="en-US" sz="1800" dirty="0">
                <a:solidFill>
                  <a:schemeClr val="bg1"/>
                </a:solidFill>
                <a:effectLst>
                  <a:outerShdw blurRad="50800" dist="38100" dir="2700000" algn="tl" rotWithShape="0">
                    <a:prstClr val="black">
                      <a:alpha val="40000"/>
                    </a:prstClr>
                  </a:outerShdw>
                </a:effectLst>
              </a:rPr>
              <a:t> distances are large</a:t>
            </a:r>
          </a:p>
          <a:p>
            <a:r>
              <a:rPr lang="en-US" sz="1800" dirty="0" smtClean="0">
                <a:solidFill>
                  <a:schemeClr val="bg1"/>
                </a:solidFill>
                <a:effectLst>
                  <a:outerShdw blurRad="50800" dist="38100" dir="2700000" algn="tl" rotWithShape="0">
                    <a:prstClr val="black">
                      <a:alpha val="40000"/>
                    </a:prstClr>
                  </a:outerShdw>
                </a:effectLst>
              </a:rPr>
              <a:t>  so </a:t>
            </a:r>
            <a:r>
              <a:rPr lang="en-US" sz="1800" dirty="0">
                <a:solidFill>
                  <a:schemeClr val="bg1"/>
                </a:solidFill>
                <a:effectLst>
                  <a:outerShdw blurRad="50800" dist="38100" dir="2700000" algn="tl" rotWithShape="0">
                    <a:prstClr val="black">
                      <a:alpha val="40000"/>
                    </a:prstClr>
                  </a:outerShdw>
                </a:effectLst>
              </a:rPr>
              <a:t>don’t get low	</a:t>
            </a:r>
            <a:endParaRPr lang="en-US" sz="1800" dirty="0" smtClean="0">
              <a:solidFill>
                <a:schemeClr val="bg1"/>
              </a:solidFill>
              <a:effectLst>
                <a:outerShdw blurRad="50800" dist="38100" dir="2700000" algn="tl" rotWithShape="0">
                  <a:prstClr val="black">
                    <a:alpha val="40000"/>
                  </a:prstClr>
                </a:outerShdw>
              </a:effectLst>
            </a:endParaRPr>
          </a:p>
          <a:p>
            <a:endParaRPr lang="en-US" sz="1800" dirty="0"/>
          </a:p>
          <a:p>
            <a:r>
              <a:rPr lang="en-US" sz="1800" b="1" dirty="0" smtClean="0"/>
              <a:t>Weak </a:t>
            </a:r>
            <a:r>
              <a:rPr lang="en-US" sz="1800" b="1" dirty="0"/>
              <a:t>lift goes only to moderate altitudes</a:t>
            </a:r>
          </a:p>
          <a:p>
            <a:r>
              <a:rPr lang="en-US" sz="1800" dirty="0" smtClean="0"/>
              <a:t>  </a:t>
            </a:r>
            <a:r>
              <a:rPr lang="en-US" sz="1800" dirty="0" smtClean="0">
                <a:solidFill>
                  <a:schemeClr val="bg1"/>
                </a:solidFill>
                <a:effectLst>
                  <a:outerShdw blurRad="50800" dist="38100" dir="2700000" algn="tl" rotWithShape="0">
                    <a:prstClr val="black">
                      <a:alpha val="40000"/>
                    </a:prstClr>
                  </a:outerShdw>
                </a:effectLst>
              </a:rPr>
              <a:t>But </a:t>
            </a:r>
            <a:r>
              <a:rPr lang="en-US" sz="1800" dirty="0">
                <a:solidFill>
                  <a:schemeClr val="bg1"/>
                </a:solidFill>
                <a:effectLst>
                  <a:outerShdw blurRad="50800" dist="38100" dir="2700000" algn="tl" rotWithShape="0">
                    <a:prstClr val="black">
                      <a:alpha val="40000"/>
                    </a:prstClr>
                  </a:outerShdw>
                </a:effectLst>
              </a:rPr>
              <a:t>tends to be more generously distributed</a:t>
            </a:r>
          </a:p>
          <a:p>
            <a:endParaRPr lang="en-US" sz="1800" dirty="0"/>
          </a:p>
          <a:p>
            <a:r>
              <a:rPr lang="en-US" sz="1800" b="1" dirty="0" smtClean="0"/>
              <a:t>Thermal </a:t>
            </a:r>
            <a:r>
              <a:rPr lang="en-US" sz="1800" b="1" dirty="0"/>
              <a:t>strength varies quite a bit</a:t>
            </a:r>
          </a:p>
          <a:p>
            <a:r>
              <a:rPr lang="en-US" sz="1800" dirty="0" smtClean="0">
                <a:effectLst>
                  <a:outerShdw blurRad="50800" dist="38100" dir="2700000" algn="tl" rotWithShape="0">
                    <a:prstClr val="black">
                      <a:alpha val="40000"/>
                    </a:prstClr>
                  </a:outerShdw>
                </a:effectLst>
              </a:rPr>
              <a:t>  </a:t>
            </a:r>
            <a:r>
              <a:rPr lang="en-US" sz="1800" dirty="0" smtClean="0">
                <a:solidFill>
                  <a:schemeClr val="bg1"/>
                </a:solidFill>
                <a:effectLst>
                  <a:outerShdw blurRad="50800" dist="38100" dir="2700000" algn="tl" rotWithShape="0">
                    <a:prstClr val="black">
                      <a:alpha val="40000"/>
                    </a:prstClr>
                  </a:outerShdw>
                </a:effectLst>
              </a:rPr>
              <a:t>One </a:t>
            </a:r>
            <a:r>
              <a:rPr lang="en-US" sz="1800" dirty="0">
                <a:solidFill>
                  <a:schemeClr val="bg1"/>
                </a:solidFill>
                <a:effectLst>
                  <a:outerShdw blurRad="50800" dist="38100" dir="2700000" algn="tl" rotWithShape="0">
                    <a:prstClr val="black">
                      <a:alpha val="40000"/>
                    </a:prstClr>
                  </a:outerShdw>
                </a:effectLst>
              </a:rPr>
              <a:t>out of five are best</a:t>
            </a:r>
          </a:p>
          <a:p>
            <a:r>
              <a:rPr lang="en-US" sz="1800" dirty="0" smtClean="0">
                <a:solidFill>
                  <a:schemeClr val="bg1"/>
                </a:solidFill>
                <a:effectLst>
                  <a:outerShdw blurRad="50800" dist="38100" dir="2700000" algn="tl" rotWithShape="0">
                    <a:prstClr val="black">
                      <a:alpha val="40000"/>
                    </a:prstClr>
                  </a:outerShdw>
                </a:effectLst>
              </a:rPr>
              <a:t>  Avoid </a:t>
            </a:r>
            <a:r>
              <a:rPr lang="en-US" sz="1800" dirty="0">
                <a:solidFill>
                  <a:schemeClr val="bg1"/>
                </a:solidFill>
                <a:effectLst>
                  <a:outerShdw blurRad="50800" dist="38100" dir="2700000" algn="tl" rotWithShape="0">
                    <a:prstClr val="black">
                      <a:alpha val="40000"/>
                    </a:prstClr>
                  </a:outerShdw>
                </a:effectLst>
              </a:rPr>
              <a:t>the weak ones except in need</a:t>
            </a:r>
          </a:p>
          <a:p>
            <a:r>
              <a:rPr lang="en-US" sz="1800" dirty="0">
                <a:solidFill>
                  <a:schemeClr val="bg1"/>
                </a:solidFill>
              </a:rPr>
              <a:t>		</a:t>
            </a:r>
          </a:p>
          <a:p>
            <a:r>
              <a:rPr lang="en-US" sz="1800" b="1" dirty="0" smtClean="0"/>
              <a:t>There’s </a:t>
            </a:r>
            <a:r>
              <a:rPr lang="en-US" sz="1800" b="1" dirty="0"/>
              <a:t>an optimal XC height band</a:t>
            </a:r>
          </a:p>
          <a:p>
            <a:r>
              <a:rPr lang="en-US" sz="1800" dirty="0" smtClean="0">
                <a:solidFill>
                  <a:schemeClr val="bg1"/>
                </a:solidFill>
              </a:rPr>
              <a:t>  </a:t>
            </a:r>
            <a:r>
              <a:rPr lang="en-US" sz="1800" dirty="0" smtClean="0">
                <a:solidFill>
                  <a:schemeClr val="bg1"/>
                </a:solidFill>
                <a:effectLst>
                  <a:outerShdw blurRad="50800" dist="38100" dir="2700000" algn="tl" rotWithShape="0">
                    <a:prstClr val="black">
                      <a:alpha val="40000"/>
                    </a:prstClr>
                  </a:outerShdw>
                </a:effectLst>
              </a:rPr>
              <a:t>Top </a:t>
            </a:r>
            <a:r>
              <a:rPr lang="en-US" sz="1800" dirty="0">
                <a:solidFill>
                  <a:schemeClr val="bg1"/>
                </a:solidFill>
                <a:effectLst>
                  <a:outerShdw blurRad="50800" dist="38100" dir="2700000" algn="tl" rotWithShape="0">
                    <a:prstClr val="black">
                      <a:alpha val="40000"/>
                    </a:prstClr>
                  </a:outerShdw>
                </a:effectLst>
              </a:rPr>
              <a:t>2/3</a:t>
            </a:r>
            <a:r>
              <a:rPr lang="en-US" sz="1800" baseline="30000" dirty="0">
                <a:solidFill>
                  <a:schemeClr val="bg1"/>
                </a:solidFill>
                <a:effectLst>
                  <a:outerShdw blurRad="50800" dist="38100" dir="2700000" algn="tl" rotWithShape="0">
                    <a:prstClr val="black">
                      <a:alpha val="40000"/>
                    </a:prstClr>
                  </a:outerShdw>
                </a:effectLst>
              </a:rPr>
              <a:t>rd</a:t>
            </a:r>
            <a:r>
              <a:rPr lang="en-US" sz="1800" dirty="0">
                <a:solidFill>
                  <a:schemeClr val="bg1"/>
                </a:solidFill>
                <a:effectLst>
                  <a:outerShdw blurRad="50800" dist="38100" dir="2700000" algn="tl" rotWithShape="0">
                    <a:prstClr val="black">
                      <a:alpha val="40000"/>
                    </a:prstClr>
                  </a:outerShdw>
                </a:effectLst>
              </a:rPr>
              <a:t>’s of the convection band is workable</a:t>
            </a:r>
          </a:p>
          <a:p>
            <a:r>
              <a:rPr lang="en-US" sz="1800" dirty="0" smtClean="0">
                <a:solidFill>
                  <a:schemeClr val="bg1"/>
                </a:solidFill>
                <a:effectLst>
                  <a:outerShdw blurRad="50800" dist="38100" dir="2700000" algn="tl" rotWithShape="0">
                    <a:prstClr val="black">
                      <a:alpha val="40000"/>
                    </a:prstClr>
                  </a:outerShdw>
                </a:effectLst>
              </a:rPr>
              <a:t>  Top </a:t>
            </a:r>
            <a:r>
              <a:rPr lang="en-US" sz="1800" dirty="0">
                <a:solidFill>
                  <a:schemeClr val="bg1"/>
                </a:solidFill>
                <a:effectLst>
                  <a:outerShdw blurRad="50800" dist="38100" dir="2700000" algn="tl" rotWithShape="0">
                    <a:prstClr val="black">
                      <a:alpha val="40000"/>
                    </a:prstClr>
                  </a:outerShdw>
                </a:effectLst>
              </a:rPr>
              <a:t>1/3</a:t>
            </a:r>
            <a:r>
              <a:rPr lang="en-US" sz="1800" baseline="30000" dirty="0">
                <a:solidFill>
                  <a:schemeClr val="bg1"/>
                </a:solidFill>
                <a:effectLst>
                  <a:outerShdw blurRad="50800" dist="38100" dir="2700000" algn="tl" rotWithShape="0">
                    <a:prstClr val="black">
                      <a:alpha val="40000"/>
                    </a:prstClr>
                  </a:outerShdw>
                </a:effectLst>
              </a:rPr>
              <a:t>rd</a:t>
            </a:r>
            <a:r>
              <a:rPr lang="en-US" sz="1800" dirty="0">
                <a:solidFill>
                  <a:schemeClr val="bg1"/>
                </a:solidFill>
                <a:effectLst>
                  <a:outerShdw blurRad="50800" dist="38100" dir="2700000" algn="tl" rotWithShape="0">
                    <a:prstClr val="black">
                      <a:alpha val="40000"/>
                    </a:prstClr>
                  </a:outerShdw>
                </a:effectLst>
              </a:rPr>
              <a:t> is the </a:t>
            </a:r>
            <a:r>
              <a:rPr lang="en-US" sz="1800" dirty="0" smtClean="0">
                <a:solidFill>
                  <a:schemeClr val="bg1"/>
                </a:solidFill>
                <a:effectLst>
                  <a:outerShdw blurRad="50800" dist="38100" dir="2700000" algn="tl" rotWithShape="0">
                    <a:prstClr val="black">
                      <a:alpha val="40000"/>
                    </a:prstClr>
                  </a:outerShdw>
                </a:effectLst>
              </a:rPr>
              <a:t>fastest</a:t>
            </a:r>
            <a:endParaRPr lang="en-US" sz="1800" dirty="0">
              <a:solidFill>
                <a:schemeClr val="bg1"/>
              </a:solidFill>
              <a:effectLst>
                <a:outerShdw blurRad="50800" dist="38100" dir="2700000" algn="tl" rotWithShape="0">
                  <a:prstClr val="black">
                    <a:alpha val="40000"/>
                  </a:prstClr>
                </a:outerShdw>
              </a:effectLst>
            </a:endParaRPr>
          </a:p>
        </p:txBody>
      </p:sp>
      <p:sp>
        <p:nvSpPr>
          <p:cNvPr id="4" name="Title 3"/>
          <p:cNvSpPr>
            <a:spLocks noGrp="1"/>
          </p:cNvSpPr>
          <p:nvPr>
            <p:ph type="title"/>
          </p:nvPr>
        </p:nvSpPr>
        <p:spPr>
          <a:xfrm>
            <a:off x="457200" y="0"/>
            <a:ext cx="6400800" cy="1143000"/>
          </a:xfrm>
        </p:spPr>
        <p:txBody>
          <a:bodyPr>
            <a:noAutofit/>
          </a:bodyPr>
          <a:lstStyle/>
          <a:p>
            <a:r>
              <a:rPr lang="en-US" sz="2800" b="1" dirty="0" smtClean="0">
                <a:solidFill>
                  <a:schemeClr val="tx2"/>
                </a:solidFill>
              </a:rPr>
              <a:t>Practical Observations . . . </a:t>
            </a:r>
            <a:br>
              <a:rPr lang="en-US" sz="2800" b="1" dirty="0" smtClean="0">
                <a:solidFill>
                  <a:schemeClr val="tx2"/>
                </a:solidFill>
              </a:rPr>
            </a:br>
            <a:r>
              <a:rPr lang="en-US" sz="2800" b="1" dirty="0" smtClean="0">
                <a:solidFill>
                  <a:schemeClr val="tx2"/>
                </a:solidFill>
              </a:rPr>
              <a:t>	From Thermals I’ve known</a:t>
            </a:r>
            <a:endParaRPr lang="en-US" sz="2800" dirty="0">
              <a:solidFill>
                <a:schemeClr val="tx2"/>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lstStyle/>
          <a:p>
            <a:r>
              <a:rPr lang="en-US" dirty="0" smtClean="0">
                <a:solidFill>
                  <a:schemeClr val="bg1"/>
                </a:solidFill>
              </a:rPr>
              <a:t>Six Week Agenda</a:t>
            </a:r>
            <a:endParaRPr lang="en-US" dirty="0">
              <a:solidFill>
                <a:schemeClr val="bg1"/>
              </a:solidFill>
            </a:endParaRPr>
          </a:p>
        </p:txBody>
      </p:sp>
      <p:sp>
        <p:nvSpPr>
          <p:cNvPr id="3" name="Content Placeholder 2"/>
          <p:cNvSpPr>
            <a:spLocks noGrp="1"/>
          </p:cNvSpPr>
          <p:nvPr>
            <p:ph idx="1"/>
          </p:nvPr>
        </p:nvSpPr>
        <p:spPr>
          <a:xfrm>
            <a:off x="457200" y="3551237"/>
            <a:ext cx="8229600" cy="2773363"/>
          </a:xfrm>
        </p:spPr>
        <p:txBody>
          <a:bodyPr>
            <a:normAutofit lnSpcReduction="10000"/>
          </a:bodyPr>
          <a:lstStyle/>
          <a:p>
            <a:pPr marL="336550" lvl="1" indent="-336550">
              <a:buFont typeface="Wingdings" pitchFamily="2" charset="2"/>
              <a:buChar char="ü"/>
            </a:pPr>
            <a:r>
              <a:rPr lang="en-US" dirty="0" smtClean="0">
                <a:solidFill>
                  <a:schemeClr val="bg1"/>
                </a:solidFill>
                <a:effectLst>
                  <a:outerShdw blurRad="50800" dist="38100" dir="2700000" algn="tl" rotWithShape="0">
                    <a:prstClr val="black">
                      <a:alpha val="40000"/>
                    </a:prstClr>
                  </a:outerShdw>
                </a:effectLst>
              </a:rPr>
              <a:t>Weather and Preparation (needed skills, glider &amp; instrumentation, biological)</a:t>
            </a:r>
          </a:p>
          <a:p>
            <a:pPr marL="336550" lvl="1" indent="-336550">
              <a:buFont typeface="Wingdings" pitchFamily="2" charset="2"/>
              <a:buChar char="ü"/>
            </a:pPr>
            <a:r>
              <a:rPr lang="en-US" dirty="0" smtClean="0">
                <a:solidFill>
                  <a:schemeClr val="bg1"/>
                </a:solidFill>
                <a:effectLst>
                  <a:outerShdw blurRad="50800" dist="38100" dir="2700000" algn="tl" rotWithShape="0">
                    <a:prstClr val="black">
                      <a:alpha val="40000"/>
                    </a:prstClr>
                  </a:outerShdw>
                </a:effectLst>
              </a:rPr>
              <a:t>Thermals and Triggers</a:t>
            </a:r>
          </a:p>
          <a:p>
            <a:pPr marL="336550" lvl="1" indent="-336550">
              <a:buFont typeface="Wingdings" pitchFamily="2" charset="2"/>
              <a:buChar char="ü"/>
            </a:pPr>
            <a:r>
              <a:rPr lang="en-US" dirty="0" smtClean="0">
                <a:solidFill>
                  <a:schemeClr val="bg1"/>
                </a:solidFill>
                <a:effectLst>
                  <a:outerShdw blurRad="50800" dist="38100" dir="2700000" algn="tl" rotWithShape="0">
                    <a:prstClr val="black">
                      <a:alpha val="40000"/>
                    </a:prstClr>
                  </a:outerShdw>
                </a:effectLst>
              </a:rPr>
              <a:t>Climbing—and the art of thermaling</a:t>
            </a:r>
          </a:p>
          <a:p>
            <a:pPr marL="336550" lvl="1" indent="-336550">
              <a:buFont typeface="Arial" pitchFamily="34" charset="0"/>
              <a:buChar char="•"/>
            </a:pPr>
            <a:r>
              <a:rPr lang="en-US" dirty="0" smtClean="0">
                <a:solidFill>
                  <a:schemeClr val="bg1"/>
                </a:solidFill>
                <a:effectLst>
                  <a:outerShdw blurRad="50800" dist="38100" dir="2700000" algn="tl" rotWithShape="0">
                    <a:prstClr val="black">
                      <a:alpha val="40000"/>
                    </a:prstClr>
                  </a:outerShdw>
                </a:effectLst>
              </a:rPr>
              <a:t>Cruising and In-Flight Decision Making</a:t>
            </a:r>
          </a:p>
          <a:p>
            <a:pPr marL="336550" lvl="1" indent="-336550">
              <a:buFont typeface="Arial" pitchFamily="34" charset="0"/>
              <a:buChar char="•"/>
            </a:pPr>
            <a:r>
              <a:rPr lang="en-US" dirty="0" smtClean="0">
                <a:solidFill>
                  <a:schemeClr val="bg1"/>
                </a:solidFill>
                <a:effectLst>
                  <a:outerShdw blurRad="50800" dist="38100" dir="2700000" algn="tl" rotWithShape="0">
                    <a:prstClr val="black">
                      <a:alpha val="40000"/>
                    </a:prstClr>
                  </a:outerShdw>
                </a:effectLst>
              </a:rPr>
              <a:t>Flight Computers and Final Glides</a:t>
            </a:r>
          </a:p>
          <a:p>
            <a:pPr marL="336550" lvl="1" indent="-336550">
              <a:buFont typeface="Arial" pitchFamily="34" charset="0"/>
              <a:buChar char="•"/>
            </a:pPr>
            <a:r>
              <a:rPr lang="en-US" dirty="0" err="1" smtClean="0">
                <a:solidFill>
                  <a:schemeClr val="bg1"/>
                </a:solidFill>
                <a:effectLst>
                  <a:outerShdw blurRad="50800" dist="38100" dir="2700000" algn="tl" rotWithShape="0">
                    <a:prstClr val="black">
                      <a:alpha val="40000"/>
                    </a:prstClr>
                  </a:outerShdw>
                </a:effectLst>
              </a:rPr>
              <a:t>Outlanding</a:t>
            </a:r>
            <a:r>
              <a:rPr lang="en-US" dirty="0" smtClean="0">
                <a:solidFill>
                  <a:schemeClr val="bg1"/>
                </a:solidFill>
                <a:effectLst>
                  <a:outerShdw blurRad="50800" dist="38100" dir="2700000" algn="tl" rotWithShape="0">
                    <a:prstClr val="black">
                      <a:alpha val="40000"/>
                    </a:prstClr>
                  </a:outerShdw>
                </a:effectLst>
              </a:rPr>
              <a:t> and Post-Flight Analysis</a:t>
            </a:r>
          </a:p>
          <a:p>
            <a:endParaRPr lang="en-US" sz="40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130015.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2895600" y="0"/>
            <a:ext cx="6172200" cy="1143000"/>
          </a:xfrm>
        </p:spPr>
        <p:txBody>
          <a:bodyPr/>
          <a:lstStyle/>
          <a:p>
            <a:r>
              <a:rPr lang="en-US" dirty="0" smtClean="0"/>
              <a:t>“Know Thy Winds!”</a:t>
            </a:r>
            <a:br>
              <a:rPr lang="en-US" dirty="0" smtClean="0"/>
            </a:br>
            <a:r>
              <a:rPr lang="en-US" sz="2800" dirty="0" smtClean="0"/>
              <a:t>-- a quote from Gavin Wills --</a:t>
            </a:r>
            <a:endParaRPr lang="en-US" dirty="0"/>
          </a:p>
        </p:txBody>
      </p:sp>
      <p:sp>
        <p:nvSpPr>
          <p:cNvPr id="3" name="Content Placeholder 2"/>
          <p:cNvSpPr>
            <a:spLocks noGrp="1"/>
          </p:cNvSpPr>
          <p:nvPr>
            <p:ph idx="1"/>
          </p:nvPr>
        </p:nvSpPr>
        <p:spPr>
          <a:xfrm>
            <a:off x="2819400" y="1295400"/>
            <a:ext cx="6248400" cy="5334000"/>
          </a:xfrm>
          <a:effectLst/>
        </p:spPr>
        <p:txBody>
          <a:bodyPr>
            <a:normAutofit fontScale="85000" lnSpcReduction="10000"/>
          </a:bodyPr>
          <a:lstStyle/>
          <a:p>
            <a:r>
              <a:rPr lang="en-US" dirty="0" smtClean="0">
                <a:solidFill>
                  <a:schemeClr val="bg1"/>
                </a:solidFill>
              </a:rPr>
              <a:t>What is the wind at altitude?  </a:t>
            </a:r>
            <a:br>
              <a:rPr lang="en-US" dirty="0" smtClean="0">
                <a:solidFill>
                  <a:schemeClr val="bg1"/>
                </a:solidFill>
              </a:rPr>
            </a:br>
            <a:r>
              <a:rPr lang="en-US" dirty="0" smtClean="0">
                <a:solidFill>
                  <a:schemeClr val="bg1"/>
                </a:solidFill>
              </a:rPr>
              <a:t>   How do you know?</a:t>
            </a:r>
          </a:p>
          <a:p>
            <a:pPr lvl="1"/>
            <a:r>
              <a:rPr lang="en-US" dirty="0" smtClean="0">
                <a:solidFill>
                  <a:schemeClr val="bg1"/>
                </a:solidFill>
              </a:rPr>
              <a:t>Flight computer</a:t>
            </a:r>
          </a:p>
          <a:p>
            <a:pPr lvl="1"/>
            <a:r>
              <a:rPr lang="en-US" dirty="0" smtClean="0">
                <a:solidFill>
                  <a:schemeClr val="bg1"/>
                </a:solidFill>
              </a:rPr>
              <a:t>Drift of glider while thermaling</a:t>
            </a:r>
          </a:p>
          <a:p>
            <a:pPr lvl="1"/>
            <a:r>
              <a:rPr lang="en-US" dirty="0" smtClean="0">
                <a:solidFill>
                  <a:schemeClr val="bg1"/>
                </a:solidFill>
              </a:rPr>
              <a:t>Movement of cloud shadows on the ground</a:t>
            </a:r>
          </a:p>
          <a:p>
            <a:pPr>
              <a:spcBef>
                <a:spcPts val="1200"/>
              </a:spcBef>
            </a:pPr>
            <a:r>
              <a:rPr lang="en-US" dirty="0" smtClean="0">
                <a:solidFill>
                  <a:schemeClr val="bg1"/>
                </a:solidFill>
              </a:rPr>
              <a:t>What is the wind on the ground?  </a:t>
            </a:r>
            <a:br>
              <a:rPr lang="en-US" dirty="0" smtClean="0">
                <a:solidFill>
                  <a:schemeClr val="bg1"/>
                </a:solidFill>
              </a:rPr>
            </a:br>
            <a:r>
              <a:rPr lang="en-US" dirty="0" smtClean="0">
                <a:solidFill>
                  <a:schemeClr val="bg1"/>
                </a:solidFill>
              </a:rPr>
              <a:t>   How do you know?</a:t>
            </a:r>
          </a:p>
          <a:p>
            <a:pPr lvl="1"/>
            <a:r>
              <a:rPr lang="en-US" dirty="0" smtClean="0">
                <a:solidFill>
                  <a:schemeClr val="bg1"/>
                </a:solidFill>
              </a:rPr>
              <a:t>Smoke from small fires</a:t>
            </a:r>
          </a:p>
          <a:p>
            <a:pPr lvl="1"/>
            <a:r>
              <a:rPr lang="en-US" dirty="0" smtClean="0">
                <a:solidFill>
                  <a:schemeClr val="bg1"/>
                </a:solidFill>
              </a:rPr>
              <a:t>Wind signs on the water (ponds)</a:t>
            </a:r>
          </a:p>
          <a:p>
            <a:pPr lvl="1"/>
            <a:r>
              <a:rPr lang="en-US" dirty="0" smtClean="0">
                <a:solidFill>
                  <a:schemeClr val="bg1"/>
                </a:solidFill>
              </a:rPr>
              <a:t>Trash moving in a field</a:t>
            </a:r>
          </a:p>
          <a:p>
            <a:pPr>
              <a:spcBef>
                <a:spcPts val="1200"/>
              </a:spcBef>
            </a:pPr>
            <a:r>
              <a:rPr lang="en-US" dirty="0" smtClean="0">
                <a:solidFill>
                  <a:schemeClr val="bg1"/>
                </a:solidFill>
              </a:rPr>
              <a:t>Are the winds the same … probably not.</a:t>
            </a:r>
          </a:p>
          <a:p>
            <a:endParaRPr lang="en-US" dirty="0" smtClean="0">
              <a:solidFill>
                <a:schemeClr val="bg1"/>
              </a:solidFill>
            </a:endParaRPr>
          </a:p>
          <a:p>
            <a:pPr algn="ctr">
              <a:buNone/>
            </a:pPr>
            <a:r>
              <a:rPr lang="en-US" dirty="0" smtClean="0">
                <a:solidFill>
                  <a:schemeClr val="bg1"/>
                </a:solidFill>
              </a:rPr>
              <a:t>Thermals will cause a distinct shift in the </a:t>
            </a:r>
            <a:br>
              <a:rPr lang="en-US" dirty="0" smtClean="0">
                <a:solidFill>
                  <a:schemeClr val="bg1"/>
                </a:solidFill>
              </a:rPr>
            </a:br>
            <a:r>
              <a:rPr lang="en-US" dirty="0" smtClean="0">
                <a:solidFill>
                  <a:schemeClr val="bg1"/>
                </a:solidFill>
              </a:rPr>
              <a:t>wind direction on the ground so pay attention.</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2" end="2"/>
                                            </p:txEl>
                                          </p:spTgt>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6" end="6"/>
                                            </p:txEl>
                                          </p:spTgt>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7" end="7"/>
                                            </p:txEl>
                                          </p:spTgt>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8" end="8"/>
                                            </p:txEl>
                                          </p:spTgt>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p:cTn id="43"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623733" y="1016001"/>
            <a:ext cx="4357511" cy="3217176"/>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Thermal Triggers</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4605868" y="3894667"/>
            <a:ext cx="4330338" cy="2906889"/>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349956" y="964647"/>
            <a:ext cx="2970213" cy="57014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3000"/>
                                        <p:tgtEl>
                                          <p:spTgt spid="2050"/>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xcmag.com/wp-content/uploads/2008/04/thermal-flying3-01.jpg"/>
          <p:cNvPicPr>
            <a:picLocks noChangeAspect="1" noChangeArrowheads="1"/>
          </p:cNvPicPr>
          <p:nvPr/>
        </p:nvPicPr>
        <p:blipFill>
          <a:blip r:embed="rId2" cstate="print"/>
          <a:srcRect/>
          <a:stretch>
            <a:fillRect/>
          </a:stretch>
        </p:blipFill>
        <p:spPr bwMode="auto">
          <a:xfrm rot="611033">
            <a:off x="4103247" y="621487"/>
            <a:ext cx="4762500" cy="3571875"/>
          </a:xfrm>
          <a:prstGeom prst="rect">
            <a:avLst/>
          </a:prstGeom>
          <a:noFill/>
        </p:spPr>
      </p:pic>
      <p:pic>
        <p:nvPicPr>
          <p:cNvPr id="23554" name="Picture 2"/>
          <p:cNvPicPr>
            <a:picLocks noChangeAspect="1" noChangeArrowheads="1"/>
          </p:cNvPicPr>
          <p:nvPr/>
        </p:nvPicPr>
        <p:blipFill>
          <a:blip r:embed="rId3" cstate="print"/>
          <a:srcRect/>
          <a:stretch>
            <a:fillRect/>
          </a:stretch>
        </p:blipFill>
        <p:spPr bwMode="auto">
          <a:xfrm>
            <a:off x="381000" y="2819400"/>
            <a:ext cx="5412851" cy="3790950"/>
          </a:xfrm>
          <a:prstGeom prst="rect">
            <a:avLst/>
          </a:prstGeom>
          <a:noFill/>
          <a:ln w="9525">
            <a:noFill/>
            <a:miter lim="800000"/>
            <a:headEnd/>
            <a:tailEnd/>
          </a:ln>
        </p:spPr>
      </p:pic>
      <p:sp>
        <p:nvSpPr>
          <p:cNvPr id="2" name="TextBox 1"/>
          <p:cNvSpPr txBox="1"/>
          <p:nvPr/>
        </p:nvSpPr>
        <p:spPr>
          <a:xfrm>
            <a:off x="4648200" y="6248400"/>
            <a:ext cx="1015021" cy="276999"/>
          </a:xfrm>
          <a:prstGeom prst="rect">
            <a:avLst/>
          </a:prstGeom>
          <a:noFill/>
        </p:spPr>
        <p:txBody>
          <a:bodyPr wrap="none" rtlCol="0">
            <a:spAutoFit/>
          </a:bodyPr>
          <a:lstStyle/>
          <a:p>
            <a:r>
              <a:rPr lang="en-US" sz="1200" dirty="0" smtClean="0"/>
              <a:t>ASME, p. 166</a:t>
            </a:r>
          </a:p>
        </p:txBody>
      </p:sp>
      <p:sp>
        <p:nvSpPr>
          <p:cNvPr id="5" name="Title 4"/>
          <p:cNvSpPr>
            <a:spLocks noGrp="1"/>
          </p:cNvSpPr>
          <p:nvPr>
            <p:ph type="title"/>
          </p:nvPr>
        </p:nvSpPr>
        <p:spPr>
          <a:xfrm>
            <a:off x="381000" y="990600"/>
            <a:ext cx="4572000" cy="1143000"/>
          </a:xfrm>
        </p:spPr>
        <p:txBody>
          <a:bodyPr>
            <a:normAutofit/>
          </a:bodyPr>
          <a:lstStyle/>
          <a:p>
            <a:pPr algn="l"/>
            <a:r>
              <a:rPr lang="en-US" sz="3200" dirty="0" smtClean="0"/>
              <a:t>When in doubt …</a:t>
            </a:r>
            <a:br>
              <a:rPr lang="en-US" sz="3200" dirty="0" smtClean="0"/>
            </a:br>
            <a:r>
              <a:rPr lang="en-US" sz="3200" dirty="0" smtClean="0"/>
              <a:t>  … go to the high ground</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ppt_x"/>
                                          </p:val>
                                        </p:tav>
                                        <p:tav tm="100000">
                                          <p:val>
                                            <p:strVal val="#ppt_x"/>
                                          </p:val>
                                        </p:tav>
                                      </p:tavLst>
                                    </p:anim>
                                    <p:anim calcmode="lin" valueType="num">
                                      <p:cBhvr additive="base">
                                        <p:cTn id="12"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468"/>
            <a:ext cx="8229600" cy="1143000"/>
          </a:xfrm>
        </p:spPr>
        <p:txBody>
          <a:bodyPr/>
          <a:lstStyle/>
          <a:p>
            <a:r>
              <a:rPr lang="en-US" dirty="0" smtClean="0"/>
              <a:t>Today’s Agenda: </a:t>
            </a:r>
            <a:r>
              <a:rPr lang="en-US" dirty="0" smtClean="0"/>
              <a:t>Climbing</a:t>
            </a:r>
            <a:endParaRPr lang="en-US" dirty="0"/>
          </a:p>
        </p:txBody>
      </p:sp>
      <p:sp>
        <p:nvSpPr>
          <p:cNvPr id="3" name="Content Placeholder 2"/>
          <p:cNvSpPr>
            <a:spLocks noGrp="1"/>
          </p:cNvSpPr>
          <p:nvPr>
            <p:ph idx="1"/>
          </p:nvPr>
        </p:nvSpPr>
        <p:spPr>
          <a:xfrm>
            <a:off x="462845" y="1792107"/>
            <a:ext cx="4289778" cy="4525963"/>
          </a:xfrm>
        </p:spPr>
        <p:txBody>
          <a:bodyPr>
            <a:normAutofit fontScale="92500"/>
          </a:bodyPr>
          <a:lstStyle/>
          <a:p>
            <a:r>
              <a:rPr lang="en-US" sz="2400" dirty="0" smtClean="0">
                <a:latin typeface="+mn-lt"/>
              </a:rPr>
              <a:t>Understand the </a:t>
            </a:r>
            <a:r>
              <a:rPr lang="en-US" sz="2400" dirty="0" smtClean="0">
                <a:latin typeface="+mn-lt"/>
              </a:rPr>
              <a:t>size of a thermal</a:t>
            </a:r>
          </a:p>
          <a:p>
            <a:r>
              <a:rPr lang="en-US" sz="2400" dirty="0" smtClean="0">
                <a:latin typeface="+mn-lt"/>
              </a:rPr>
              <a:t>Analyze required Turning </a:t>
            </a:r>
            <a:r>
              <a:rPr lang="en-US" sz="2400" dirty="0" smtClean="0">
                <a:latin typeface="+mn-lt"/>
              </a:rPr>
              <a:t>Radius</a:t>
            </a:r>
            <a:endParaRPr lang="en-US" sz="2400" dirty="0" smtClean="0">
              <a:latin typeface="+mn-lt"/>
            </a:endParaRPr>
          </a:p>
          <a:p>
            <a:r>
              <a:rPr lang="en-US" sz="2400" dirty="0" smtClean="0">
                <a:latin typeface="+mn-lt"/>
              </a:rPr>
              <a:t>Techniques </a:t>
            </a:r>
            <a:r>
              <a:rPr lang="en-US" sz="2400" dirty="0" smtClean="0">
                <a:latin typeface="+mn-lt"/>
              </a:rPr>
              <a:t>for thermal entry</a:t>
            </a:r>
            <a:endParaRPr lang="en-US" sz="2400" dirty="0" smtClean="0">
              <a:latin typeface="+mn-lt"/>
            </a:endParaRPr>
          </a:p>
          <a:p>
            <a:r>
              <a:rPr lang="en-US" sz="2400" dirty="0" smtClean="0">
                <a:latin typeface="+mn-lt"/>
              </a:rPr>
              <a:t>Discuss </a:t>
            </a:r>
            <a:r>
              <a:rPr lang="en-US" sz="2400" dirty="0" smtClean="0">
                <a:latin typeface="+mn-lt"/>
              </a:rPr>
              <a:t>Centering </a:t>
            </a:r>
            <a:r>
              <a:rPr lang="en-US" sz="2400" dirty="0" smtClean="0">
                <a:latin typeface="+mn-lt"/>
              </a:rPr>
              <a:t>techniques</a:t>
            </a:r>
            <a:endParaRPr lang="en-US" sz="2400" dirty="0" smtClean="0">
              <a:latin typeface="+mn-lt"/>
            </a:endParaRPr>
          </a:p>
          <a:p>
            <a:r>
              <a:rPr lang="en-US" sz="2400" dirty="0" smtClean="0">
                <a:latin typeface="+mn-lt"/>
              </a:rPr>
              <a:t>Look at the use of PDA’s as an aid to Thermaling</a:t>
            </a:r>
          </a:p>
          <a:p>
            <a:r>
              <a:rPr lang="en-US" sz="2400" dirty="0" smtClean="0">
                <a:latin typeface="+mn-lt"/>
              </a:rPr>
              <a:t>Discuss how to find lift</a:t>
            </a:r>
          </a:p>
          <a:p>
            <a:r>
              <a:rPr lang="en-US" sz="2400" dirty="0" smtClean="0">
                <a:latin typeface="+mn-lt"/>
              </a:rPr>
              <a:t>Finding Lift on Blue Days</a:t>
            </a:r>
          </a:p>
          <a:p>
            <a:r>
              <a:rPr lang="en-US" sz="2400" dirty="0" smtClean="0">
                <a:latin typeface="+mn-lt"/>
              </a:rPr>
              <a:t>Thermaling </a:t>
            </a:r>
            <a:r>
              <a:rPr lang="en-US" sz="2400" dirty="0" smtClean="0">
                <a:latin typeface="+mn-lt"/>
              </a:rPr>
              <a:t>Low</a:t>
            </a:r>
            <a:endParaRPr lang="en-US" sz="2400" dirty="0" smtClean="0">
              <a:latin typeface="+mn-lt"/>
            </a:endParaRPr>
          </a:p>
          <a:p>
            <a:r>
              <a:rPr lang="en-US" sz="2400" dirty="0" smtClean="0">
                <a:latin typeface="+mn-lt"/>
              </a:rPr>
              <a:t>Observations</a:t>
            </a:r>
          </a:p>
        </p:txBody>
      </p:sp>
      <p:pic>
        <p:nvPicPr>
          <p:cNvPr id="1027" name="Picture 3"/>
          <p:cNvPicPr>
            <a:picLocks noChangeAspect="1" noChangeArrowheads="1"/>
          </p:cNvPicPr>
          <p:nvPr/>
        </p:nvPicPr>
        <p:blipFill>
          <a:blip r:embed="rId2" cstate="print"/>
          <a:srcRect/>
          <a:stretch>
            <a:fillRect/>
          </a:stretch>
        </p:blipFill>
        <p:spPr bwMode="auto">
          <a:xfrm>
            <a:off x="5477932" y="1558753"/>
            <a:ext cx="3200400" cy="4733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800" decel="100000"/>
                                        <p:tgtEl>
                                          <p:spTgt spid="1027"/>
                                        </p:tgtEl>
                                      </p:cBhvr>
                                    </p:animEffect>
                                    <p:anim calcmode="lin" valueType="num">
                                      <p:cBhvr>
                                        <p:cTn id="8" dur="800" decel="100000" fill="hold"/>
                                        <p:tgtEl>
                                          <p:spTgt spid="1027"/>
                                        </p:tgtEl>
                                        <p:attrNameLst>
                                          <p:attrName>style.rotation</p:attrName>
                                        </p:attrNameLst>
                                      </p:cBhvr>
                                      <p:tavLst>
                                        <p:tav tm="0">
                                          <p:val>
                                            <p:fltVal val="-90"/>
                                          </p:val>
                                        </p:tav>
                                        <p:tav tm="100000">
                                          <p:val>
                                            <p:fltVal val="0"/>
                                          </p:val>
                                        </p:tav>
                                      </p:tavLst>
                                    </p:anim>
                                    <p:anim calcmode="lin" valueType="num">
                                      <p:cBhvr>
                                        <p:cTn id="9" dur="800" decel="100000" fill="hold"/>
                                        <p:tgtEl>
                                          <p:spTgt spid="1027"/>
                                        </p:tgtEl>
                                        <p:attrNameLst>
                                          <p:attrName>ppt_x</p:attrName>
                                        </p:attrNameLst>
                                      </p:cBhvr>
                                      <p:tavLst>
                                        <p:tav tm="0">
                                          <p:val>
                                            <p:strVal val="#ppt_x+0.4"/>
                                          </p:val>
                                        </p:tav>
                                        <p:tav tm="100000">
                                          <p:val>
                                            <p:strVal val="#ppt_x-0.05"/>
                                          </p:val>
                                        </p:tav>
                                      </p:tavLst>
                                    </p:anim>
                                    <p:anim calcmode="lin" valueType="num">
                                      <p:cBhvr>
                                        <p:cTn id="10" dur="800" decel="100000" fill="hold"/>
                                        <p:tgtEl>
                                          <p:spTgt spid="102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1000"/>
                                        <p:tgtEl>
                                          <p:spTgt spid="3">
                                            <p:txEl>
                                              <p:pRg st="0" end="0"/>
                                            </p:txEl>
                                          </p:spTgt>
                                        </p:tgtEl>
                                      </p:cBhvr>
                                    </p:animEffect>
                                  </p:childTnLst>
                                </p:cTn>
                              </p:par>
                            </p:childTnLst>
                          </p:cTn>
                        </p:par>
                        <p:par>
                          <p:cTn id="17" fill="hold">
                            <p:stCondLst>
                              <p:cond delay="2000"/>
                            </p:stCondLst>
                            <p:childTnLst>
                              <p:par>
                                <p:cTn id="18" presetID="22" presetClass="entr" presetSubtype="4"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1000"/>
                                        <p:tgtEl>
                                          <p:spTgt spid="3">
                                            <p:txEl>
                                              <p:pRg st="1" end="1"/>
                                            </p:txEl>
                                          </p:spTgt>
                                        </p:tgtEl>
                                      </p:cBhvr>
                                    </p:animEffect>
                                  </p:childTnLst>
                                </p:cTn>
                              </p:par>
                            </p:childTnLst>
                          </p:cTn>
                        </p:par>
                        <p:par>
                          <p:cTn id="21" fill="hold">
                            <p:stCondLst>
                              <p:cond delay="3000"/>
                            </p:stCondLst>
                            <p:childTnLst>
                              <p:par>
                                <p:cTn id="22" presetID="22" presetClass="entr" presetSubtype="4"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1000"/>
                                        <p:tgtEl>
                                          <p:spTgt spid="3">
                                            <p:txEl>
                                              <p:pRg st="2" end="2"/>
                                            </p:txEl>
                                          </p:spTgt>
                                        </p:tgtEl>
                                      </p:cBhvr>
                                    </p:animEffect>
                                  </p:childTnLst>
                                </p:cTn>
                              </p:par>
                            </p:childTnLst>
                          </p:cTn>
                        </p:par>
                        <p:par>
                          <p:cTn id="25" fill="hold">
                            <p:stCondLst>
                              <p:cond delay="4000"/>
                            </p:stCondLst>
                            <p:childTnLst>
                              <p:par>
                                <p:cTn id="26" presetID="22" presetClass="entr" presetSubtype="4"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1000"/>
                                        <p:tgtEl>
                                          <p:spTgt spid="3">
                                            <p:txEl>
                                              <p:pRg st="3" end="3"/>
                                            </p:txEl>
                                          </p:spTgt>
                                        </p:tgtEl>
                                      </p:cBhvr>
                                    </p:animEffect>
                                  </p:childTnLst>
                                </p:cTn>
                              </p:par>
                            </p:childTnLst>
                          </p:cTn>
                        </p:par>
                        <p:par>
                          <p:cTn id="29" fill="hold">
                            <p:stCondLst>
                              <p:cond delay="5000"/>
                            </p:stCondLst>
                            <p:childTnLst>
                              <p:par>
                                <p:cTn id="30" presetID="22" presetClass="entr" presetSubtype="4"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1000"/>
                                        <p:tgtEl>
                                          <p:spTgt spid="3">
                                            <p:txEl>
                                              <p:pRg st="4" end="4"/>
                                            </p:txEl>
                                          </p:spTgt>
                                        </p:tgtEl>
                                      </p:cBhvr>
                                    </p:animEffect>
                                  </p:childTnLst>
                                </p:cTn>
                              </p:par>
                            </p:childTnLst>
                          </p:cTn>
                        </p:par>
                        <p:par>
                          <p:cTn id="33" fill="hold">
                            <p:stCondLst>
                              <p:cond delay="6000"/>
                            </p:stCondLst>
                            <p:childTnLst>
                              <p:par>
                                <p:cTn id="34" presetID="22" presetClass="entr" presetSubtype="4" fill="hold" grpId="0"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1000"/>
                                        <p:tgtEl>
                                          <p:spTgt spid="3">
                                            <p:txEl>
                                              <p:pRg st="5" end="5"/>
                                            </p:txEl>
                                          </p:spTgt>
                                        </p:tgtEl>
                                      </p:cBhvr>
                                    </p:animEffect>
                                  </p:childTnLst>
                                </p:cTn>
                              </p:par>
                            </p:childTnLst>
                          </p:cTn>
                        </p:par>
                        <p:par>
                          <p:cTn id="37" fill="hold">
                            <p:stCondLst>
                              <p:cond delay="7000"/>
                            </p:stCondLst>
                            <p:childTnLst>
                              <p:par>
                                <p:cTn id="38" presetID="22" presetClass="entr" presetSubtype="4"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down)">
                                      <p:cBhvr>
                                        <p:cTn id="40" dur="1000"/>
                                        <p:tgtEl>
                                          <p:spTgt spid="3">
                                            <p:txEl>
                                              <p:pRg st="6" end="6"/>
                                            </p:txEl>
                                          </p:spTgt>
                                        </p:tgtEl>
                                      </p:cBhvr>
                                    </p:animEffect>
                                  </p:childTnLst>
                                </p:cTn>
                              </p:par>
                            </p:childTnLst>
                          </p:cTn>
                        </p:par>
                        <p:par>
                          <p:cTn id="41" fill="hold">
                            <p:stCondLst>
                              <p:cond delay="8000"/>
                            </p:stCondLst>
                            <p:childTnLst>
                              <p:par>
                                <p:cTn id="42" presetID="22" presetClass="entr" presetSubtype="4" fill="hold" grpId="0"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down)">
                                      <p:cBhvr>
                                        <p:cTn id="44" dur="1000"/>
                                        <p:tgtEl>
                                          <p:spTgt spid="3">
                                            <p:txEl>
                                              <p:pRg st="7" end="7"/>
                                            </p:txEl>
                                          </p:spTgt>
                                        </p:tgtEl>
                                      </p:cBhvr>
                                    </p:animEffect>
                                  </p:childTnLst>
                                </p:cTn>
                              </p:par>
                            </p:childTnLst>
                          </p:cTn>
                        </p:par>
                        <p:par>
                          <p:cTn id="45" fill="hold">
                            <p:stCondLst>
                              <p:cond delay="9000"/>
                            </p:stCondLst>
                            <p:childTnLst>
                              <p:par>
                                <p:cTn id="46" presetID="22" presetClass="entr" presetSubtype="4" fill="hold" grpId="0" nodeType="after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wipe(down)">
                                      <p:cBhvr>
                                        <p:cTn id="48"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4419600" y="1407855"/>
            <a:ext cx="4343400" cy="2554545"/>
          </a:xfrm>
          <a:prstGeom prst="rect">
            <a:avLst/>
          </a:prstGeom>
          <a:noFill/>
          <a:ln w="9525">
            <a:noFill/>
            <a:miter lim="800000"/>
            <a:headEnd/>
            <a:tailEnd/>
          </a:ln>
          <a:effectLst/>
        </p:spPr>
        <p:txBody>
          <a:bodyPr wrap="square">
            <a:spAutoFit/>
          </a:bodyPr>
          <a:lstStyle/>
          <a:p>
            <a:r>
              <a:rPr lang="en-US" sz="2000" b="1" dirty="0">
                <a:solidFill>
                  <a:schemeClr val="accent1">
                    <a:lumMod val="50000"/>
                  </a:schemeClr>
                </a:solidFill>
              </a:rPr>
              <a:t>Let’s mentally measure one</a:t>
            </a:r>
          </a:p>
          <a:p>
            <a:endParaRPr lang="en-US" sz="2000" b="1" dirty="0">
              <a:solidFill>
                <a:schemeClr val="accent1">
                  <a:lumMod val="50000"/>
                </a:schemeClr>
              </a:solidFill>
            </a:endParaRPr>
          </a:p>
          <a:p>
            <a:r>
              <a:rPr lang="en-US" sz="2000" b="1" dirty="0">
                <a:solidFill>
                  <a:schemeClr val="accent1">
                    <a:lumMod val="50000"/>
                  </a:schemeClr>
                </a:solidFill>
              </a:rPr>
              <a:t>Glider going 60 </a:t>
            </a:r>
            <a:r>
              <a:rPr lang="en-US" sz="2000" b="1" dirty="0" err="1">
                <a:solidFill>
                  <a:schemeClr val="accent1">
                    <a:lumMod val="50000"/>
                  </a:schemeClr>
                </a:solidFill>
              </a:rPr>
              <a:t>kts</a:t>
            </a:r>
            <a:r>
              <a:rPr lang="en-US" sz="2000" b="1" dirty="0">
                <a:solidFill>
                  <a:schemeClr val="accent1">
                    <a:lumMod val="50000"/>
                  </a:schemeClr>
                </a:solidFill>
              </a:rPr>
              <a:t> travels approximately 100 </a:t>
            </a:r>
            <a:r>
              <a:rPr lang="en-US" sz="2000" b="1" dirty="0" err="1">
                <a:solidFill>
                  <a:schemeClr val="accent1">
                    <a:lumMod val="50000"/>
                  </a:schemeClr>
                </a:solidFill>
              </a:rPr>
              <a:t>ft</a:t>
            </a:r>
            <a:r>
              <a:rPr lang="en-US" sz="2000" b="1" dirty="0">
                <a:solidFill>
                  <a:schemeClr val="accent1">
                    <a:lumMod val="50000"/>
                  </a:schemeClr>
                </a:solidFill>
              </a:rPr>
              <a:t>/s</a:t>
            </a:r>
          </a:p>
          <a:p>
            <a:endParaRPr lang="en-US" sz="2000" b="1" dirty="0">
              <a:solidFill>
                <a:schemeClr val="accent1">
                  <a:lumMod val="50000"/>
                </a:schemeClr>
              </a:solidFill>
            </a:endParaRPr>
          </a:p>
          <a:p>
            <a:r>
              <a:rPr lang="en-US" sz="2000" b="1" dirty="0">
                <a:solidFill>
                  <a:schemeClr val="accent1">
                    <a:lumMod val="50000"/>
                  </a:schemeClr>
                </a:solidFill>
              </a:rPr>
              <a:t>Let’s fly through some lift going 60 </a:t>
            </a:r>
            <a:r>
              <a:rPr lang="en-US" sz="2000" b="1" dirty="0" err="1">
                <a:solidFill>
                  <a:schemeClr val="accent1">
                    <a:lumMod val="50000"/>
                  </a:schemeClr>
                </a:solidFill>
              </a:rPr>
              <a:t>kts</a:t>
            </a:r>
            <a:r>
              <a:rPr lang="en-US" sz="2000" b="1" dirty="0" smtClean="0">
                <a:solidFill>
                  <a:schemeClr val="accent1">
                    <a:lumMod val="50000"/>
                  </a:schemeClr>
                </a:solidFill>
              </a:rPr>
              <a:t>.</a:t>
            </a:r>
          </a:p>
          <a:p>
            <a:endParaRPr lang="en-US" sz="2000" b="1" dirty="0">
              <a:solidFill>
                <a:schemeClr val="accent1">
                  <a:lumMod val="50000"/>
                </a:schemeClr>
              </a:solidFill>
            </a:endParaRPr>
          </a:p>
          <a:p>
            <a:r>
              <a:rPr lang="en-US" sz="2000" b="1" dirty="0" smtClean="0">
                <a:solidFill>
                  <a:schemeClr val="accent1">
                    <a:lumMod val="50000"/>
                  </a:schemeClr>
                </a:solidFill>
              </a:rPr>
              <a:t>How many seconds … 4, 6, 8, 10?</a:t>
            </a:r>
            <a:endParaRPr lang="en-US" sz="2000" b="1" dirty="0">
              <a:solidFill>
                <a:schemeClr val="accent1">
                  <a:lumMod val="50000"/>
                </a:schemeClr>
              </a:solidFill>
            </a:endParaRPr>
          </a:p>
        </p:txBody>
      </p:sp>
      <p:pic>
        <p:nvPicPr>
          <p:cNvPr id="5126" name="Picture 6" descr="nimbus3"/>
          <p:cNvPicPr>
            <a:picLocks noChangeAspect="1" noChangeArrowheads="1"/>
          </p:cNvPicPr>
          <p:nvPr/>
        </p:nvPicPr>
        <p:blipFill>
          <a:blip r:embed="rId3" cstate="print"/>
          <a:srcRect/>
          <a:stretch>
            <a:fillRect/>
          </a:stretch>
        </p:blipFill>
        <p:spPr bwMode="auto">
          <a:xfrm>
            <a:off x="152400" y="1371600"/>
            <a:ext cx="4038600" cy="5246180"/>
          </a:xfrm>
          <a:prstGeom prst="rect">
            <a:avLst/>
          </a:prstGeom>
          <a:noFill/>
        </p:spPr>
      </p:pic>
      <p:sp>
        <p:nvSpPr>
          <p:cNvPr id="2" name="Title 1"/>
          <p:cNvSpPr>
            <a:spLocks noGrp="1"/>
          </p:cNvSpPr>
          <p:nvPr>
            <p:ph type="title"/>
          </p:nvPr>
        </p:nvSpPr>
        <p:spPr/>
        <p:txBody>
          <a:bodyPr>
            <a:normAutofit/>
          </a:bodyPr>
          <a:lstStyle/>
          <a:p>
            <a:r>
              <a:rPr lang="en-US" b="1" dirty="0"/>
              <a:t>So how wide is a thermal</a:t>
            </a:r>
            <a:r>
              <a:rPr lang="en-US" b="1" dirty="0" smtClean="0"/>
              <a:t>?</a:t>
            </a:r>
            <a:endParaRPr lang="en-US" dirty="0"/>
          </a:p>
        </p:txBody>
      </p:sp>
      <p:sp>
        <p:nvSpPr>
          <p:cNvPr id="5124" name="Text Box 4"/>
          <p:cNvSpPr txBox="1">
            <a:spLocks noChangeArrowheads="1"/>
          </p:cNvSpPr>
          <p:nvPr/>
        </p:nvSpPr>
        <p:spPr bwMode="auto">
          <a:xfrm>
            <a:off x="2286766" y="1569928"/>
            <a:ext cx="1751834" cy="1554272"/>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marL="285750" indent="-173038">
              <a:spcBef>
                <a:spcPts val="600"/>
              </a:spcBef>
              <a:buFont typeface="Arial" pitchFamily="34" charset="0"/>
              <a:buChar char="•"/>
            </a:pPr>
            <a:r>
              <a:rPr lang="en-US" sz="2000" b="1" dirty="0" smtClean="0">
                <a:solidFill>
                  <a:schemeClr val="bg1"/>
                </a:solidFill>
              </a:rPr>
              <a:t>200 </a:t>
            </a:r>
            <a:r>
              <a:rPr lang="en-US" sz="2000" b="1" dirty="0">
                <a:solidFill>
                  <a:schemeClr val="bg1"/>
                </a:solidFill>
              </a:rPr>
              <a:t>Feet?</a:t>
            </a:r>
          </a:p>
          <a:p>
            <a:pPr marL="285750" indent="-173038">
              <a:spcBef>
                <a:spcPts val="600"/>
              </a:spcBef>
              <a:buFont typeface="Arial" pitchFamily="34" charset="0"/>
              <a:buChar char="•"/>
            </a:pPr>
            <a:r>
              <a:rPr lang="en-US" sz="2000" b="1" dirty="0" smtClean="0">
                <a:solidFill>
                  <a:schemeClr val="bg1"/>
                </a:solidFill>
              </a:rPr>
              <a:t>500 </a:t>
            </a:r>
            <a:r>
              <a:rPr lang="en-US" sz="2000" b="1" dirty="0">
                <a:solidFill>
                  <a:schemeClr val="bg1"/>
                </a:solidFill>
              </a:rPr>
              <a:t>Feet?</a:t>
            </a:r>
          </a:p>
          <a:p>
            <a:pPr marL="285750" indent="-173038">
              <a:spcBef>
                <a:spcPts val="600"/>
              </a:spcBef>
              <a:buFont typeface="Arial" pitchFamily="34" charset="0"/>
              <a:buChar char="•"/>
            </a:pPr>
            <a:r>
              <a:rPr lang="en-US" sz="2000" b="1" dirty="0" smtClean="0">
                <a:solidFill>
                  <a:schemeClr val="bg1"/>
                </a:solidFill>
              </a:rPr>
              <a:t>1000 </a:t>
            </a:r>
            <a:r>
              <a:rPr lang="en-US" sz="2000" b="1" dirty="0">
                <a:solidFill>
                  <a:schemeClr val="bg1"/>
                </a:solidFill>
              </a:rPr>
              <a:t>Feet?</a:t>
            </a:r>
          </a:p>
          <a:p>
            <a:pPr marL="285750" indent="-173038">
              <a:spcBef>
                <a:spcPts val="600"/>
              </a:spcBef>
              <a:buFont typeface="Arial" pitchFamily="34" charset="0"/>
              <a:buChar char="•"/>
            </a:pPr>
            <a:r>
              <a:rPr lang="en-US" sz="2000" b="1" dirty="0" smtClean="0">
                <a:solidFill>
                  <a:schemeClr val="bg1"/>
                </a:solidFill>
              </a:rPr>
              <a:t>2000 Feet?</a:t>
            </a:r>
            <a:endParaRPr lang="en-US" sz="2000" b="1" dirty="0">
              <a:solidFill>
                <a:schemeClr val="bg1"/>
              </a:solidFill>
            </a:endParaRPr>
          </a:p>
        </p:txBody>
      </p:sp>
      <p:sp>
        <p:nvSpPr>
          <p:cNvPr id="6" name="Text Box 5"/>
          <p:cNvSpPr txBox="1">
            <a:spLocks noChangeArrowheads="1"/>
          </p:cNvSpPr>
          <p:nvPr/>
        </p:nvSpPr>
        <p:spPr bwMode="auto">
          <a:xfrm>
            <a:off x="4419600" y="4191000"/>
            <a:ext cx="4572000" cy="2400657"/>
          </a:xfrm>
          <a:prstGeom prst="rect">
            <a:avLst/>
          </a:prstGeom>
          <a:noFill/>
          <a:ln w="9525">
            <a:noFill/>
            <a:miter lim="800000"/>
            <a:headEnd/>
            <a:tailEnd/>
          </a:ln>
          <a:effectLst/>
        </p:spPr>
        <p:txBody>
          <a:bodyPr wrap="square">
            <a:spAutoFit/>
          </a:bodyPr>
          <a:lstStyle/>
          <a:p>
            <a:r>
              <a:rPr lang="en-US" sz="2000" b="1" dirty="0" smtClean="0">
                <a:solidFill>
                  <a:schemeClr val="accent1">
                    <a:lumMod val="50000"/>
                  </a:schemeClr>
                </a:solidFill>
              </a:rPr>
              <a:t>Of course, thermals vary in size. </a:t>
            </a:r>
          </a:p>
          <a:p>
            <a:pPr>
              <a:lnSpc>
                <a:spcPct val="150000"/>
              </a:lnSpc>
              <a:spcBef>
                <a:spcPts val="1200"/>
              </a:spcBef>
            </a:pPr>
            <a:r>
              <a:rPr lang="en-US" sz="2000" b="1" dirty="0" smtClean="0">
                <a:solidFill>
                  <a:schemeClr val="accent1">
                    <a:lumMod val="50000"/>
                  </a:schemeClr>
                </a:solidFill>
              </a:rPr>
              <a:t>It would be a good estimate to so say thermals are roughly 600 to 800 </a:t>
            </a:r>
            <a:r>
              <a:rPr lang="en-US" sz="2000" b="1" dirty="0" err="1" smtClean="0">
                <a:solidFill>
                  <a:schemeClr val="accent1">
                    <a:lumMod val="50000"/>
                  </a:schemeClr>
                </a:solidFill>
              </a:rPr>
              <a:t>ft</a:t>
            </a:r>
            <a:r>
              <a:rPr lang="en-US" sz="2000" b="1" dirty="0" smtClean="0">
                <a:solidFill>
                  <a:schemeClr val="accent1">
                    <a:lumMod val="50000"/>
                  </a:schemeClr>
                </a:solidFill>
              </a:rPr>
              <a:t> wide (yes, they can be larger, </a:t>
            </a:r>
            <a:r>
              <a:rPr lang="en-US" sz="2000" b="1" i="1" dirty="0" smtClean="0">
                <a:solidFill>
                  <a:schemeClr val="accent1">
                    <a:lumMod val="50000"/>
                  </a:schemeClr>
                </a:solidFill>
              </a:rPr>
              <a:t>and smaller</a:t>
            </a:r>
            <a:r>
              <a:rPr lang="en-US" sz="2000" b="1" dirty="0" smtClean="0">
                <a:solidFill>
                  <a:schemeClr val="accent1">
                    <a:lumMod val="50000"/>
                  </a:schemeClr>
                </a:solidFill>
              </a:rPr>
              <a:t>) </a:t>
            </a:r>
            <a:br>
              <a:rPr lang="en-US" sz="2000" b="1" dirty="0" smtClean="0">
                <a:solidFill>
                  <a:schemeClr val="accent1">
                    <a:lumMod val="50000"/>
                  </a:schemeClr>
                </a:solidFill>
              </a:rPr>
            </a:br>
            <a:r>
              <a:rPr lang="en-US" sz="2000" b="1" dirty="0" smtClean="0">
                <a:solidFill>
                  <a:schemeClr val="accent1">
                    <a:lumMod val="50000"/>
                  </a:schemeClr>
                </a:solidFill>
              </a:rPr>
              <a:t>with the core about 300 to 500 </a:t>
            </a:r>
            <a:r>
              <a:rPr lang="en-US" sz="2000" b="1" dirty="0" err="1" smtClean="0">
                <a:solidFill>
                  <a:schemeClr val="accent1">
                    <a:lumMod val="50000"/>
                  </a:schemeClr>
                </a:solidFill>
              </a:rPr>
              <a:t>ft</a:t>
            </a:r>
            <a:r>
              <a:rPr lang="en-US" sz="2000" b="1" dirty="0" smtClean="0">
                <a:solidFill>
                  <a:schemeClr val="accent1">
                    <a:lumMod val="50000"/>
                  </a:schemeClr>
                </a:solidFill>
              </a:rPr>
              <a:t> wide.</a:t>
            </a:r>
            <a:endParaRPr lang="en-US" sz="2000" b="1" dirty="0">
              <a:solidFill>
                <a:schemeClr val="accent1">
                  <a:lumMod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Effect transition="in" filter="fade">
                                      <p:cBhvr>
                                        <p:cTn id="7" dur="500"/>
                                        <p:tgtEl>
                                          <p:spTgt spid="5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5">
                                            <p:txEl>
                                              <p:pRg st="2" end="2"/>
                                            </p:txEl>
                                          </p:spTgt>
                                        </p:tgtEl>
                                        <p:attrNameLst>
                                          <p:attrName>style.visibility</p:attrName>
                                        </p:attrNameLst>
                                      </p:cBhvr>
                                      <p:to>
                                        <p:strVal val="visible"/>
                                      </p:to>
                                    </p:set>
                                    <p:animEffect transition="in" filter="fade">
                                      <p:cBhvr>
                                        <p:cTn id="12" dur="500"/>
                                        <p:tgtEl>
                                          <p:spTgt spid="51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5">
                                            <p:txEl>
                                              <p:pRg st="4" end="4"/>
                                            </p:txEl>
                                          </p:spTgt>
                                        </p:tgtEl>
                                        <p:attrNameLst>
                                          <p:attrName>style.visibility</p:attrName>
                                        </p:attrNameLst>
                                      </p:cBhvr>
                                      <p:to>
                                        <p:strVal val="visible"/>
                                      </p:to>
                                    </p:set>
                                    <p:animEffect transition="in" filter="fade">
                                      <p:cBhvr>
                                        <p:cTn id="17" dur="500"/>
                                        <p:tgtEl>
                                          <p:spTgt spid="512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5">
                                            <p:txEl>
                                              <p:pRg st="6" end="6"/>
                                            </p:txEl>
                                          </p:spTgt>
                                        </p:tgtEl>
                                        <p:attrNameLst>
                                          <p:attrName>style.visibility</p:attrName>
                                        </p:attrNameLst>
                                      </p:cBhvr>
                                      <p:to>
                                        <p:strVal val="visible"/>
                                      </p:to>
                                    </p:set>
                                    <p:animEffect transition="in" filter="fade">
                                      <p:cBhvr>
                                        <p:cTn id="22" dur="500"/>
                                        <p:tgtEl>
                                          <p:spTgt spid="512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1535</TotalTime>
  <Words>2650</Words>
  <Application>Microsoft Office PowerPoint</Application>
  <PresentationFormat>On-screen Show (4:3)</PresentationFormat>
  <Paragraphs>399</Paragraphs>
  <Slides>45</Slides>
  <Notes>13</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Cross-Country for Beginners Part 3:  Climbing—the art of thermaling</vt:lpstr>
      <vt:lpstr>Six Week Agenda</vt:lpstr>
      <vt:lpstr>Review: Idealized vs. “Real” Thermal</vt:lpstr>
      <vt:lpstr>Thermals as f(altitude)</vt:lpstr>
      <vt:lpstr>“Know Thy Winds!” -- a quote from Gavin Wills --</vt:lpstr>
      <vt:lpstr>Thermal Triggers</vt:lpstr>
      <vt:lpstr>When in doubt …   … go to the high ground</vt:lpstr>
      <vt:lpstr>Today’s Agenda: Climbing</vt:lpstr>
      <vt:lpstr>So how wide is a thermal?</vt:lpstr>
      <vt:lpstr>So, thermals are LITTLE!  Especially in the East—just a few hundred feet across</vt:lpstr>
      <vt:lpstr>Optimal Turning Radius</vt:lpstr>
      <vt:lpstr>Things to Remember</vt:lpstr>
      <vt:lpstr>Joining a Thermal</vt:lpstr>
      <vt:lpstr>Joining a Gaggle</vt:lpstr>
      <vt:lpstr>Thermal Entry/Exit</vt:lpstr>
      <vt:lpstr>Classic Method:  Bank Angle Change</vt:lpstr>
      <vt:lpstr>Simple Centering</vt:lpstr>
      <vt:lpstr>Use your PDA – Zoomed in!</vt:lpstr>
      <vt:lpstr>Most Pilots Turn Too Late</vt:lpstr>
      <vt:lpstr>Which Way to Turn?</vt:lpstr>
      <vt:lpstr>When to turn in Lift?</vt:lpstr>
      <vt:lpstr>Finding Lift: Fly with a Light Hand</vt:lpstr>
      <vt:lpstr>Huth Method: Opposite of Classic Method</vt:lpstr>
      <vt:lpstr>Another Tightening on the Surge Method</vt:lpstr>
      <vt:lpstr>Too much Variation, Poor Flying</vt:lpstr>
      <vt:lpstr>Let’s look at some flight traces</vt:lpstr>
      <vt:lpstr>Never Reverse the Turn</vt:lpstr>
      <vt:lpstr>Searching for a thermal you’ve got to have</vt:lpstr>
      <vt:lpstr>Thermal Cross-Section and Wind</vt:lpstr>
      <vt:lpstr>Effect of Gust on the TE Vario</vt:lpstr>
      <vt:lpstr>So, how do we find lift?</vt:lpstr>
      <vt:lpstr>Somewhat random but energy lines are visible</vt:lpstr>
      <vt:lpstr>     Finding Thermals: Lift is where you find it …              But you can improve your chances quite a bit</vt:lpstr>
      <vt:lpstr>Looking for Lift</vt:lpstr>
      <vt:lpstr>Reading Clouds</vt:lpstr>
      <vt:lpstr>Some General Rules</vt:lpstr>
      <vt:lpstr>Some General Rules (cont.)</vt:lpstr>
      <vt:lpstr>Some General Rules (cont.)</vt:lpstr>
      <vt:lpstr>Find Lift on Blue Days</vt:lpstr>
      <vt:lpstr>Know Thy Winds!</vt:lpstr>
      <vt:lpstr>Things to dwell on  while you thermal</vt:lpstr>
      <vt:lpstr>Thermaling Low</vt:lpstr>
      <vt:lpstr>Practice (as usual) makes perfect (or at least safer)</vt:lpstr>
      <vt:lpstr>Practical Observations . . .   From Thermals I’ve known</vt:lpstr>
      <vt:lpstr>Six Week Agenda</vt:lpstr>
    </vt:vector>
  </TitlesOfParts>
  <Company>PeopleTec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Elliott</dc:creator>
  <cp:lastModifiedBy>Bill Elliott</cp:lastModifiedBy>
  <cp:revision>40</cp:revision>
  <dcterms:created xsi:type="dcterms:W3CDTF">2011-03-24T14:02:39Z</dcterms:created>
  <dcterms:modified xsi:type="dcterms:W3CDTF">2011-04-07T21:06:31Z</dcterms:modified>
</cp:coreProperties>
</file>